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71" r:id="rId7"/>
    <p:sldId id="260" r:id="rId8"/>
    <p:sldId id="261" r:id="rId9"/>
    <p:sldId id="263" r:id="rId10"/>
    <p:sldId id="264" r:id="rId11"/>
    <p:sldId id="272" r:id="rId12"/>
    <p:sldId id="273" r:id="rId13"/>
    <p:sldId id="275" r:id="rId14"/>
    <p:sldId id="276" r:id="rId15"/>
    <p:sldId id="265" r:id="rId16"/>
    <p:sldId id="266" r:id="rId17"/>
    <p:sldId id="267" r:id="rId18"/>
    <p:sldId id="277" r:id="rId19"/>
    <p:sldId id="278" r:id="rId2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EB7A3-77A6-497A-A9C7-0B3224E1BF9F}"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6D2CEF4E-02F4-4C6C-B079-BF6B979C0014}">
      <dgm:prSet phldrT="[Texto]"/>
      <dgm:spPr/>
      <dgm:t>
        <a:bodyPr/>
        <a:lstStyle/>
        <a:p>
          <a:r>
            <a:rPr lang="es-EC" dirty="0" smtClean="0"/>
            <a:t>XXII Juegos Sudamericanos Escolares Arequipe - Perú</a:t>
          </a:r>
          <a:endParaRPr lang="es-EC" dirty="0"/>
        </a:p>
      </dgm:t>
    </dgm:pt>
    <dgm:pt modelId="{D1AF7A41-55BC-43A7-873B-A8E11E5D7432}" type="parTrans" cxnId="{29EA8C73-F433-44D1-8A43-9EBD0C20BE85}">
      <dgm:prSet/>
      <dgm:spPr/>
      <dgm:t>
        <a:bodyPr/>
        <a:lstStyle/>
        <a:p>
          <a:endParaRPr lang="es-EC"/>
        </a:p>
      </dgm:t>
    </dgm:pt>
    <dgm:pt modelId="{04AB6A2E-0B72-48C7-8E4E-2565C9D6359E}" type="sibTrans" cxnId="{29EA8C73-F433-44D1-8A43-9EBD0C20BE85}">
      <dgm:prSet/>
      <dgm:spPr/>
      <dgm:t>
        <a:bodyPr/>
        <a:lstStyle/>
        <a:p>
          <a:endParaRPr lang="es-EC"/>
        </a:p>
      </dgm:t>
    </dgm:pt>
    <dgm:pt modelId="{225BC702-D9C9-4DFB-BB3C-AAC1D79C21A5}">
      <dgm:prSet phldrT="[Texto]"/>
      <dgm:spPr/>
      <dgm:t>
        <a:bodyPr/>
        <a:lstStyle/>
        <a:p>
          <a:r>
            <a:rPr lang="es-EC" dirty="0" smtClean="0"/>
            <a:t>Proyecto de Circuito Europeo de Cadetes y Campo de entrenamiento Tokio del mes Febrero 2018</a:t>
          </a:r>
          <a:endParaRPr lang="es-EC" dirty="0"/>
        </a:p>
      </dgm:t>
    </dgm:pt>
    <dgm:pt modelId="{9ECCE39C-F97D-413B-9854-722A7D0E07F6}" type="parTrans" cxnId="{A25F2A0A-E521-41FE-8938-B0CF77B6E89A}">
      <dgm:prSet/>
      <dgm:spPr/>
      <dgm:t>
        <a:bodyPr/>
        <a:lstStyle/>
        <a:p>
          <a:endParaRPr lang="es-EC"/>
        </a:p>
      </dgm:t>
    </dgm:pt>
    <dgm:pt modelId="{DD80C16A-D8E9-4E24-BA73-5DB5FA891833}" type="sibTrans" cxnId="{A25F2A0A-E521-41FE-8938-B0CF77B6E89A}">
      <dgm:prSet/>
      <dgm:spPr/>
      <dgm:t>
        <a:bodyPr/>
        <a:lstStyle/>
        <a:p>
          <a:endParaRPr lang="es-EC"/>
        </a:p>
      </dgm:t>
    </dgm:pt>
    <dgm:pt modelId="{ED9175F2-7236-4285-84F8-2D9535FA883E}">
      <dgm:prSet phldrT="[Texto]"/>
      <dgm:spPr/>
      <dgm:t>
        <a:bodyPr/>
        <a:lstStyle/>
        <a:p>
          <a:r>
            <a:rPr lang="es-EC" dirty="0" smtClean="0"/>
            <a:t>Proyecto de campo de entrenamiento con preparación a JJOO de la Juventud y mundial Junior </a:t>
          </a:r>
          <a:endParaRPr lang="es-EC" dirty="0"/>
        </a:p>
      </dgm:t>
    </dgm:pt>
    <dgm:pt modelId="{5EDF5708-0D51-462A-AC32-DBA2B3643879}" type="parTrans" cxnId="{186464AD-F935-434A-9A34-CABBEDDB3708}">
      <dgm:prSet/>
      <dgm:spPr/>
      <dgm:t>
        <a:bodyPr/>
        <a:lstStyle/>
        <a:p>
          <a:endParaRPr lang="es-EC"/>
        </a:p>
      </dgm:t>
    </dgm:pt>
    <dgm:pt modelId="{C44BE907-2E4F-4C79-8309-60054E1FCD56}" type="sibTrans" cxnId="{186464AD-F935-434A-9A34-CABBEDDB3708}">
      <dgm:prSet/>
      <dgm:spPr/>
      <dgm:t>
        <a:bodyPr/>
        <a:lstStyle/>
        <a:p>
          <a:endParaRPr lang="es-EC"/>
        </a:p>
      </dgm:t>
    </dgm:pt>
    <dgm:pt modelId="{8A7896B6-5C48-4268-B220-FF1A90DDC9CA}" type="pres">
      <dgm:prSet presAssocID="{2A8EB7A3-77A6-497A-A9C7-0B3224E1BF9F}" presName="rootnode" presStyleCnt="0">
        <dgm:presLayoutVars>
          <dgm:chMax/>
          <dgm:chPref/>
          <dgm:dir/>
          <dgm:animLvl val="lvl"/>
        </dgm:presLayoutVars>
      </dgm:prSet>
      <dgm:spPr/>
      <dgm:t>
        <a:bodyPr/>
        <a:lstStyle/>
        <a:p>
          <a:endParaRPr lang="es-EC"/>
        </a:p>
      </dgm:t>
    </dgm:pt>
    <dgm:pt modelId="{35752DCF-B849-4D15-A8E9-5E36F3DD16E9}" type="pres">
      <dgm:prSet presAssocID="{6D2CEF4E-02F4-4C6C-B079-BF6B979C0014}" presName="composite" presStyleCnt="0"/>
      <dgm:spPr/>
    </dgm:pt>
    <dgm:pt modelId="{5FC9D885-C588-4F4E-9FBA-86E1F3C11928}" type="pres">
      <dgm:prSet presAssocID="{6D2CEF4E-02F4-4C6C-B079-BF6B979C0014}" presName="LShape" presStyleLbl="alignNode1" presStyleIdx="0" presStyleCnt="5"/>
      <dgm:spPr/>
    </dgm:pt>
    <dgm:pt modelId="{A6D8A1F6-E230-490F-8285-C049CBBA04B7}" type="pres">
      <dgm:prSet presAssocID="{6D2CEF4E-02F4-4C6C-B079-BF6B979C0014}" presName="ParentText" presStyleLbl="revTx" presStyleIdx="0" presStyleCnt="3" custScaleX="79165" custScaleY="52913" custLinFactNeighborX="-7790" custLinFactNeighborY="-18142">
        <dgm:presLayoutVars>
          <dgm:chMax val="0"/>
          <dgm:chPref val="0"/>
          <dgm:bulletEnabled val="1"/>
        </dgm:presLayoutVars>
      </dgm:prSet>
      <dgm:spPr/>
      <dgm:t>
        <a:bodyPr/>
        <a:lstStyle/>
        <a:p>
          <a:endParaRPr lang="es-EC"/>
        </a:p>
      </dgm:t>
    </dgm:pt>
    <dgm:pt modelId="{B00C1909-9FDA-4227-84DF-62AB31595DB8}" type="pres">
      <dgm:prSet presAssocID="{6D2CEF4E-02F4-4C6C-B079-BF6B979C0014}" presName="Triangle" presStyleLbl="alignNode1" presStyleIdx="1" presStyleCnt="5"/>
      <dgm:spPr/>
    </dgm:pt>
    <dgm:pt modelId="{C0AA24EB-514A-4E11-BAA6-3FFAE1656871}" type="pres">
      <dgm:prSet presAssocID="{04AB6A2E-0B72-48C7-8E4E-2565C9D6359E}" presName="sibTrans" presStyleCnt="0"/>
      <dgm:spPr/>
    </dgm:pt>
    <dgm:pt modelId="{EAEE02C0-0F19-48D9-9585-17688F3D0E18}" type="pres">
      <dgm:prSet presAssocID="{04AB6A2E-0B72-48C7-8E4E-2565C9D6359E}" presName="space" presStyleCnt="0"/>
      <dgm:spPr/>
    </dgm:pt>
    <dgm:pt modelId="{D1971C02-0AD0-4EDB-A63F-9F4B6D4432E4}" type="pres">
      <dgm:prSet presAssocID="{225BC702-D9C9-4DFB-BB3C-AAC1D79C21A5}" presName="composite" presStyleCnt="0"/>
      <dgm:spPr/>
    </dgm:pt>
    <dgm:pt modelId="{05AC6B97-7F70-4147-9403-765D96D4C9B1}" type="pres">
      <dgm:prSet presAssocID="{225BC702-D9C9-4DFB-BB3C-AAC1D79C21A5}" presName="LShape" presStyleLbl="alignNode1" presStyleIdx="2" presStyleCnt="5"/>
      <dgm:spPr/>
    </dgm:pt>
    <dgm:pt modelId="{ADB87209-1589-403E-B504-636E8F1B90EA}" type="pres">
      <dgm:prSet presAssocID="{225BC702-D9C9-4DFB-BB3C-AAC1D79C21A5}" presName="ParentText" presStyleLbl="revTx" presStyleIdx="1" presStyleCnt="3">
        <dgm:presLayoutVars>
          <dgm:chMax val="0"/>
          <dgm:chPref val="0"/>
          <dgm:bulletEnabled val="1"/>
        </dgm:presLayoutVars>
      </dgm:prSet>
      <dgm:spPr/>
      <dgm:t>
        <a:bodyPr/>
        <a:lstStyle/>
        <a:p>
          <a:endParaRPr lang="es-EC"/>
        </a:p>
      </dgm:t>
    </dgm:pt>
    <dgm:pt modelId="{D0845339-935E-4518-8DA6-81ACEF0AE155}" type="pres">
      <dgm:prSet presAssocID="{225BC702-D9C9-4DFB-BB3C-AAC1D79C21A5}" presName="Triangle" presStyleLbl="alignNode1" presStyleIdx="3" presStyleCnt="5"/>
      <dgm:spPr/>
    </dgm:pt>
    <dgm:pt modelId="{2AAC0229-DDB5-4820-9D29-A18FA0F12485}" type="pres">
      <dgm:prSet presAssocID="{DD80C16A-D8E9-4E24-BA73-5DB5FA891833}" presName="sibTrans" presStyleCnt="0"/>
      <dgm:spPr/>
    </dgm:pt>
    <dgm:pt modelId="{8975841C-3F0A-4BC6-A196-1737C81E13AC}" type="pres">
      <dgm:prSet presAssocID="{DD80C16A-D8E9-4E24-BA73-5DB5FA891833}" presName="space" presStyleCnt="0"/>
      <dgm:spPr/>
    </dgm:pt>
    <dgm:pt modelId="{0C0EF5DE-F816-42A6-9D02-B72DD3EEA635}" type="pres">
      <dgm:prSet presAssocID="{ED9175F2-7236-4285-84F8-2D9535FA883E}" presName="composite" presStyleCnt="0"/>
      <dgm:spPr/>
    </dgm:pt>
    <dgm:pt modelId="{9E04FB65-F3D6-40C3-A7A4-77A18EE972B6}" type="pres">
      <dgm:prSet presAssocID="{ED9175F2-7236-4285-84F8-2D9535FA883E}" presName="LShape" presStyleLbl="alignNode1" presStyleIdx="4" presStyleCnt="5"/>
      <dgm:spPr/>
    </dgm:pt>
    <dgm:pt modelId="{B440341C-250F-4796-BBA2-EA98E33C7B83}" type="pres">
      <dgm:prSet presAssocID="{ED9175F2-7236-4285-84F8-2D9535FA883E}" presName="ParentText" presStyleLbl="revTx" presStyleIdx="2" presStyleCnt="3" custScaleY="62230" custLinFactNeighborX="556" custLinFactNeighborY="-13331">
        <dgm:presLayoutVars>
          <dgm:chMax val="0"/>
          <dgm:chPref val="0"/>
          <dgm:bulletEnabled val="1"/>
        </dgm:presLayoutVars>
      </dgm:prSet>
      <dgm:spPr/>
      <dgm:t>
        <a:bodyPr/>
        <a:lstStyle/>
        <a:p>
          <a:endParaRPr lang="es-EC"/>
        </a:p>
      </dgm:t>
    </dgm:pt>
  </dgm:ptLst>
  <dgm:cxnLst>
    <dgm:cxn modelId="{B4F14742-AE7A-4C77-8442-9219990894E5}" type="presOf" srcId="{ED9175F2-7236-4285-84F8-2D9535FA883E}" destId="{B440341C-250F-4796-BBA2-EA98E33C7B83}" srcOrd="0" destOrd="0" presId="urn:microsoft.com/office/officeart/2009/3/layout/StepUpProcess"/>
    <dgm:cxn modelId="{186464AD-F935-434A-9A34-CABBEDDB3708}" srcId="{2A8EB7A3-77A6-497A-A9C7-0B3224E1BF9F}" destId="{ED9175F2-7236-4285-84F8-2D9535FA883E}" srcOrd="2" destOrd="0" parTransId="{5EDF5708-0D51-462A-AC32-DBA2B3643879}" sibTransId="{C44BE907-2E4F-4C79-8309-60054E1FCD56}"/>
    <dgm:cxn modelId="{F785AF81-2A3A-4D8E-9BEE-263E432B8EAC}" type="presOf" srcId="{6D2CEF4E-02F4-4C6C-B079-BF6B979C0014}" destId="{A6D8A1F6-E230-490F-8285-C049CBBA04B7}" srcOrd="0" destOrd="0" presId="urn:microsoft.com/office/officeart/2009/3/layout/StepUpProcess"/>
    <dgm:cxn modelId="{29EA8C73-F433-44D1-8A43-9EBD0C20BE85}" srcId="{2A8EB7A3-77A6-497A-A9C7-0B3224E1BF9F}" destId="{6D2CEF4E-02F4-4C6C-B079-BF6B979C0014}" srcOrd="0" destOrd="0" parTransId="{D1AF7A41-55BC-43A7-873B-A8E11E5D7432}" sibTransId="{04AB6A2E-0B72-48C7-8E4E-2565C9D6359E}"/>
    <dgm:cxn modelId="{9E4EFE16-3796-4D25-BCA9-7472762A5B2B}" type="presOf" srcId="{225BC702-D9C9-4DFB-BB3C-AAC1D79C21A5}" destId="{ADB87209-1589-403E-B504-636E8F1B90EA}" srcOrd="0" destOrd="0" presId="urn:microsoft.com/office/officeart/2009/3/layout/StepUpProcess"/>
    <dgm:cxn modelId="{AC617484-6437-4866-9669-02402580C89B}" type="presOf" srcId="{2A8EB7A3-77A6-497A-A9C7-0B3224E1BF9F}" destId="{8A7896B6-5C48-4268-B220-FF1A90DDC9CA}" srcOrd="0" destOrd="0" presId="urn:microsoft.com/office/officeart/2009/3/layout/StepUpProcess"/>
    <dgm:cxn modelId="{A25F2A0A-E521-41FE-8938-B0CF77B6E89A}" srcId="{2A8EB7A3-77A6-497A-A9C7-0B3224E1BF9F}" destId="{225BC702-D9C9-4DFB-BB3C-AAC1D79C21A5}" srcOrd="1" destOrd="0" parTransId="{9ECCE39C-F97D-413B-9854-722A7D0E07F6}" sibTransId="{DD80C16A-D8E9-4E24-BA73-5DB5FA891833}"/>
    <dgm:cxn modelId="{D3A75FDB-202E-49D3-A63C-2592469CC78D}" type="presParOf" srcId="{8A7896B6-5C48-4268-B220-FF1A90DDC9CA}" destId="{35752DCF-B849-4D15-A8E9-5E36F3DD16E9}" srcOrd="0" destOrd="0" presId="urn:microsoft.com/office/officeart/2009/3/layout/StepUpProcess"/>
    <dgm:cxn modelId="{28BD22C6-7B61-4FFD-92B4-9A197D8C17E7}" type="presParOf" srcId="{35752DCF-B849-4D15-A8E9-5E36F3DD16E9}" destId="{5FC9D885-C588-4F4E-9FBA-86E1F3C11928}" srcOrd="0" destOrd="0" presId="urn:microsoft.com/office/officeart/2009/3/layout/StepUpProcess"/>
    <dgm:cxn modelId="{DC9689F0-73CD-4AEA-BC52-D32300082A68}" type="presParOf" srcId="{35752DCF-B849-4D15-A8E9-5E36F3DD16E9}" destId="{A6D8A1F6-E230-490F-8285-C049CBBA04B7}" srcOrd="1" destOrd="0" presId="urn:microsoft.com/office/officeart/2009/3/layout/StepUpProcess"/>
    <dgm:cxn modelId="{A77D9DD0-1F3D-49AF-896A-95FAA36D0642}" type="presParOf" srcId="{35752DCF-B849-4D15-A8E9-5E36F3DD16E9}" destId="{B00C1909-9FDA-4227-84DF-62AB31595DB8}" srcOrd="2" destOrd="0" presId="urn:microsoft.com/office/officeart/2009/3/layout/StepUpProcess"/>
    <dgm:cxn modelId="{114CFDC9-0D45-41A4-A85C-9B89D6FBDD85}" type="presParOf" srcId="{8A7896B6-5C48-4268-B220-FF1A90DDC9CA}" destId="{C0AA24EB-514A-4E11-BAA6-3FFAE1656871}" srcOrd="1" destOrd="0" presId="urn:microsoft.com/office/officeart/2009/3/layout/StepUpProcess"/>
    <dgm:cxn modelId="{EB7684F7-224E-4466-965E-315931B6C78E}" type="presParOf" srcId="{C0AA24EB-514A-4E11-BAA6-3FFAE1656871}" destId="{EAEE02C0-0F19-48D9-9585-17688F3D0E18}" srcOrd="0" destOrd="0" presId="urn:microsoft.com/office/officeart/2009/3/layout/StepUpProcess"/>
    <dgm:cxn modelId="{8975163D-33CF-4ABB-80C5-74B2E6E22431}" type="presParOf" srcId="{8A7896B6-5C48-4268-B220-FF1A90DDC9CA}" destId="{D1971C02-0AD0-4EDB-A63F-9F4B6D4432E4}" srcOrd="2" destOrd="0" presId="urn:microsoft.com/office/officeart/2009/3/layout/StepUpProcess"/>
    <dgm:cxn modelId="{40E540A4-A748-4272-89CB-32EC5D913E90}" type="presParOf" srcId="{D1971C02-0AD0-4EDB-A63F-9F4B6D4432E4}" destId="{05AC6B97-7F70-4147-9403-765D96D4C9B1}" srcOrd="0" destOrd="0" presId="urn:microsoft.com/office/officeart/2009/3/layout/StepUpProcess"/>
    <dgm:cxn modelId="{FBCD27EB-82DE-4037-9A6B-C410106A62CC}" type="presParOf" srcId="{D1971C02-0AD0-4EDB-A63F-9F4B6D4432E4}" destId="{ADB87209-1589-403E-B504-636E8F1B90EA}" srcOrd="1" destOrd="0" presId="urn:microsoft.com/office/officeart/2009/3/layout/StepUpProcess"/>
    <dgm:cxn modelId="{55391797-2970-440B-A7E3-A6EB8528DEFF}" type="presParOf" srcId="{D1971C02-0AD0-4EDB-A63F-9F4B6D4432E4}" destId="{D0845339-935E-4518-8DA6-81ACEF0AE155}" srcOrd="2" destOrd="0" presId="urn:microsoft.com/office/officeart/2009/3/layout/StepUpProcess"/>
    <dgm:cxn modelId="{B01C2145-434A-4B50-B1A3-49A914D2B573}" type="presParOf" srcId="{8A7896B6-5C48-4268-B220-FF1A90DDC9CA}" destId="{2AAC0229-DDB5-4820-9D29-A18FA0F12485}" srcOrd="3" destOrd="0" presId="urn:microsoft.com/office/officeart/2009/3/layout/StepUpProcess"/>
    <dgm:cxn modelId="{8E7E212B-9734-4ED5-9B87-C1BA527B28B8}" type="presParOf" srcId="{2AAC0229-DDB5-4820-9D29-A18FA0F12485}" destId="{8975841C-3F0A-4BC6-A196-1737C81E13AC}" srcOrd="0" destOrd="0" presId="urn:microsoft.com/office/officeart/2009/3/layout/StepUpProcess"/>
    <dgm:cxn modelId="{2AD01ADA-3F35-4685-9D26-88C9ADD9241E}" type="presParOf" srcId="{8A7896B6-5C48-4268-B220-FF1A90DDC9CA}" destId="{0C0EF5DE-F816-42A6-9D02-B72DD3EEA635}" srcOrd="4" destOrd="0" presId="urn:microsoft.com/office/officeart/2009/3/layout/StepUpProcess"/>
    <dgm:cxn modelId="{159C2650-8451-48C9-99EA-D05EBBB82987}" type="presParOf" srcId="{0C0EF5DE-F816-42A6-9D02-B72DD3EEA635}" destId="{9E04FB65-F3D6-40C3-A7A4-77A18EE972B6}" srcOrd="0" destOrd="0" presId="urn:microsoft.com/office/officeart/2009/3/layout/StepUpProcess"/>
    <dgm:cxn modelId="{8E70E0BE-FD60-40FF-9844-8B64D756DEA9}" type="presParOf" srcId="{0C0EF5DE-F816-42A6-9D02-B72DD3EEA635}" destId="{B440341C-250F-4796-BBA2-EA98E33C7B8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9D885-C588-4F4E-9FBA-86E1F3C11928}">
      <dsp:nvSpPr>
        <dsp:cNvPr id="0" name=""/>
        <dsp:cNvSpPr/>
      </dsp:nvSpPr>
      <dsp:spPr>
        <a:xfrm rot="5400000">
          <a:off x="507673" y="2005593"/>
          <a:ext cx="1519334" cy="2528139"/>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8A1F6-E230-490F-8285-C049CBBA04B7}">
      <dsp:nvSpPr>
        <dsp:cNvPr id="0" name=""/>
        <dsp:cNvSpPr/>
      </dsp:nvSpPr>
      <dsp:spPr>
        <a:xfrm>
          <a:off x="314029" y="2869028"/>
          <a:ext cx="1806876" cy="1058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XXII Juegos Sudamericanos Escolares Arequipe - Perú</a:t>
          </a:r>
          <a:endParaRPr lang="es-EC" sz="1600" kern="1200" dirty="0"/>
        </a:p>
      </dsp:txBody>
      <dsp:txXfrm>
        <a:off x="314029" y="2869028"/>
        <a:ext cx="1806876" cy="1058616"/>
      </dsp:txXfrm>
    </dsp:sp>
    <dsp:sp modelId="{B00C1909-9FDA-4227-84DF-62AB31595DB8}">
      <dsp:nvSpPr>
        <dsp:cNvPr id="0" name=""/>
        <dsp:cNvSpPr/>
      </dsp:nvSpPr>
      <dsp:spPr>
        <a:xfrm>
          <a:off x="2105832" y="1819468"/>
          <a:ext cx="430644" cy="430644"/>
        </a:xfrm>
        <a:prstGeom prst="triangle">
          <a:avLst>
            <a:gd name="adj" fmla="val 100000"/>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C6B97-7F70-4147-9403-765D96D4C9B1}">
      <dsp:nvSpPr>
        <dsp:cNvPr id="0" name=""/>
        <dsp:cNvSpPr/>
      </dsp:nvSpPr>
      <dsp:spPr>
        <a:xfrm rot="5400000">
          <a:off x="3301799" y="1314184"/>
          <a:ext cx="1519334" cy="2528139"/>
        </a:xfrm>
        <a:prstGeom prst="corner">
          <a:avLst>
            <a:gd name="adj1" fmla="val 16120"/>
            <a:gd name="adj2" fmla="val 1611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87209-1589-403E-B504-636E8F1B90EA}">
      <dsp:nvSpPr>
        <dsp:cNvPr id="0" name=""/>
        <dsp:cNvSpPr/>
      </dsp:nvSpPr>
      <dsp:spPr>
        <a:xfrm>
          <a:off x="3048184" y="2069553"/>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Proyecto de Circuito Europeo de Cadetes y Campo de entrenamiento Tokio del mes Febrero 2018</a:t>
          </a:r>
          <a:endParaRPr lang="es-EC" sz="1600" kern="1200" dirty="0"/>
        </a:p>
      </dsp:txBody>
      <dsp:txXfrm>
        <a:off x="3048184" y="2069553"/>
        <a:ext cx="2282418" cy="2000673"/>
      </dsp:txXfrm>
    </dsp:sp>
    <dsp:sp modelId="{D0845339-935E-4518-8DA6-81ACEF0AE155}">
      <dsp:nvSpPr>
        <dsp:cNvPr id="0" name=""/>
        <dsp:cNvSpPr/>
      </dsp:nvSpPr>
      <dsp:spPr>
        <a:xfrm>
          <a:off x="4899957" y="1128059"/>
          <a:ext cx="430644" cy="430644"/>
        </a:xfrm>
        <a:prstGeom prst="triangle">
          <a:avLst>
            <a:gd name="adj" fmla="val 100000"/>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4FB65-F3D6-40C3-A7A4-77A18EE972B6}">
      <dsp:nvSpPr>
        <dsp:cNvPr id="0" name=""/>
        <dsp:cNvSpPr/>
      </dsp:nvSpPr>
      <dsp:spPr>
        <a:xfrm rot="5400000">
          <a:off x="6095925" y="1000602"/>
          <a:ext cx="1519334" cy="2528139"/>
        </a:xfrm>
        <a:prstGeom prst="corner">
          <a:avLst>
            <a:gd name="adj1" fmla="val 16120"/>
            <a:gd name="adj2" fmla="val 1611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0341C-250F-4796-BBA2-EA98E33C7B83}">
      <dsp:nvSpPr>
        <dsp:cNvPr id="0" name=""/>
        <dsp:cNvSpPr/>
      </dsp:nvSpPr>
      <dsp:spPr>
        <a:xfrm>
          <a:off x="5845581" y="1867088"/>
          <a:ext cx="2282418" cy="1245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600" kern="1200" dirty="0" smtClean="0"/>
            <a:t>Proyecto de campo de entrenamiento con preparación a JJOO de la Juventud y mundial Junior </a:t>
          </a:r>
          <a:endParaRPr lang="es-EC" sz="1600" kern="1200" dirty="0"/>
        </a:p>
      </dsp:txBody>
      <dsp:txXfrm>
        <a:off x="5845581" y="1867088"/>
        <a:ext cx="2282418" cy="124501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228164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138494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106061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425917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152089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225559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7851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345975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301152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315084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8E0212A-47C5-41C3-82C0-1A748767264E}" type="datetimeFigureOut">
              <a:rPr lang="es-EC" smtClean="0"/>
              <a:t>25/03/2019</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56DAE721-DFD3-4E27-936C-F873DFA97DE5}" type="slidenum">
              <a:rPr lang="es-EC" smtClean="0"/>
              <a:t>‹Nº›</a:t>
            </a:fld>
            <a:endParaRPr lang="es-EC" dirty="0"/>
          </a:p>
        </p:txBody>
      </p:sp>
    </p:spTree>
    <p:extLst>
      <p:ext uri="{BB962C8B-B14F-4D97-AF65-F5344CB8AC3E}">
        <p14:creationId xmlns:p14="http://schemas.microsoft.com/office/powerpoint/2010/main" val="337322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0212A-47C5-41C3-82C0-1A748767264E}" type="datetimeFigureOut">
              <a:rPr lang="es-EC" smtClean="0"/>
              <a:t>25/03/2019</a:t>
            </a:fld>
            <a:endParaRPr lang="es-EC"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AE721-DFD3-4E27-936C-F873DFA97DE5}" type="slidenum">
              <a:rPr lang="es-EC" smtClean="0"/>
              <a:t>‹Nº›</a:t>
            </a:fld>
            <a:endParaRPr lang="es-EC" dirty="0"/>
          </a:p>
        </p:txBody>
      </p:sp>
    </p:spTree>
    <p:extLst>
      <p:ext uri="{BB962C8B-B14F-4D97-AF65-F5344CB8AC3E}">
        <p14:creationId xmlns:p14="http://schemas.microsoft.com/office/powerpoint/2010/main" val="128443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3179299"/>
            <a:ext cx="12192000" cy="1754326"/>
          </a:xfrm>
          <a:prstGeom prst="rect">
            <a:avLst/>
          </a:prstGeom>
          <a:noFill/>
        </p:spPr>
        <p:txBody>
          <a:bodyPr wrap="square" rtlCol="0">
            <a:spAutoFit/>
          </a:bodyPr>
          <a:lstStyle/>
          <a:p>
            <a:pPr algn="ctr"/>
            <a:r>
              <a:rPr lang="es-MX" sz="3600" b="1" i="1" dirty="0" smtClean="0">
                <a:solidFill>
                  <a:schemeClr val="accent1">
                    <a:lumMod val="75000"/>
                  </a:schemeClr>
                </a:solidFill>
              </a:rPr>
              <a:t>RENDICIÓN DE CUENTAS </a:t>
            </a:r>
          </a:p>
          <a:p>
            <a:pPr algn="ctr"/>
            <a:endParaRPr lang="es-MX" sz="3600" b="1" i="1" dirty="0">
              <a:solidFill>
                <a:schemeClr val="accent1">
                  <a:lumMod val="75000"/>
                </a:schemeClr>
              </a:solidFill>
            </a:endParaRPr>
          </a:p>
          <a:p>
            <a:pPr algn="ctr"/>
            <a:r>
              <a:rPr lang="es-MX" sz="3600" b="1" i="1" dirty="0" smtClean="0">
                <a:solidFill>
                  <a:schemeClr val="accent1">
                    <a:lumMod val="75000"/>
                  </a:schemeClr>
                </a:solidFill>
              </a:rPr>
              <a:t>EJERCICIO FISCAL 2018</a:t>
            </a:r>
            <a:endParaRPr lang="es-EC" sz="3600" b="1" i="1" dirty="0">
              <a:solidFill>
                <a:schemeClr val="accent1">
                  <a:lumMod val="75000"/>
                </a:schemeClr>
              </a:solidFill>
            </a:endParaRPr>
          </a:p>
        </p:txBody>
      </p:sp>
      <p:pic>
        <p:nvPicPr>
          <p:cNvPr id="1026" name="Picture 2" descr="C:\Users\Corina\Desktop\JUDO 2017\NOMBR-RUC-CEDULA-HOJA-LOGO\LogoJudo2017-2020.jpg"/>
          <p:cNvPicPr>
            <a:picLocks noChangeAspect="1" noChangeArrowheads="1"/>
          </p:cNvPicPr>
          <p:nvPr/>
        </p:nvPicPr>
        <p:blipFill rotWithShape="1">
          <a:blip r:embed="rId2">
            <a:extLst>
              <a:ext uri="{28A0092B-C50C-407E-A947-70E740481C1C}">
                <a14:useLocalDpi xmlns:a14="http://schemas.microsoft.com/office/drawing/2010/main" val="0"/>
              </a:ext>
            </a:extLst>
          </a:blip>
          <a:srcRect b="9992"/>
          <a:stretch/>
        </p:blipFill>
        <p:spPr bwMode="auto">
          <a:xfrm>
            <a:off x="4220307" y="718184"/>
            <a:ext cx="3692770" cy="225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34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108189"/>
            <a:ext cx="1744394" cy="1561516"/>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1744394" y="1669705"/>
            <a:ext cx="8804294" cy="6555641"/>
          </a:xfrm>
          <a:prstGeom prst="rect">
            <a:avLst/>
          </a:prstGeom>
        </p:spPr>
        <p:txBody>
          <a:bodyPr wrap="square">
            <a:spAutoFit/>
          </a:bodyPr>
          <a:lstStyle/>
          <a:p>
            <a:pPr lvl="0" algn="ctr"/>
            <a:r>
              <a:rPr lang="es-MX" sz="2000" b="1" dirty="0" smtClean="0">
                <a:solidFill>
                  <a:srgbClr val="4472C4">
                    <a:lumMod val="75000"/>
                  </a:srgbClr>
                </a:solidFill>
              </a:rPr>
              <a:t>Aspectos a considerar PLAN OPERATICO ANUAL 2018</a:t>
            </a:r>
          </a:p>
          <a:p>
            <a:pPr lvl="0" algn="ctr"/>
            <a:endParaRPr lang="es-MX" sz="2000" b="1" dirty="0" smtClean="0">
              <a:solidFill>
                <a:srgbClr val="4472C4">
                  <a:lumMod val="75000"/>
                </a:srgbClr>
              </a:solidFill>
            </a:endParaRPr>
          </a:p>
          <a:p>
            <a:pPr lvl="0"/>
            <a:endParaRPr lang="es-MX" sz="2000" b="1" dirty="0" smtClean="0">
              <a:solidFill>
                <a:srgbClr val="4472C4">
                  <a:lumMod val="75000"/>
                </a:srgbClr>
              </a:solidFill>
            </a:endParaRPr>
          </a:p>
          <a:p>
            <a:pPr marL="342900" lvl="0" indent="-342900" algn="just">
              <a:buFont typeface="Arial" panose="020B0604020202020204" pitchFamily="34" charset="0"/>
              <a:buChar char="•"/>
            </a:pPr>
            <a:r>
              <a:rPr lang="es-MX" sz="2000" dirty="0" smtClean="0">
                <a:solidFill>
                  <a:srgbClr val="4472C4">
                    <a:lumMod val="75000"/>
                  </a:srgbClr>
                </a:solidFill>
              </a:rPr>
              <a:t>Bajo el Acuerdo Ministerial No. 0026 con fecha 16 enero del 2018, el Ministerio del Deporte nos asigna el presupuesto anual  del Plan Operativo Anual 2018.</a:t>
            </a:r>
          </a:p>
          <a:p>
            <a:pPr marL="342900" lvl="0" indent="-342900" algn="just">
              <a:buFont typeface="Arial" panose="020B0604020202020204" pitchFamily="34" charset="0"/>
              <a:buChar char="•"/>
            </a:pPr>
            <a:endParaRPr lang="es-MX" sz="2000" dirty="0" smtClean="0">
              <a:solidFill>
                <a:srgbClr val="4472C4">
                  <a:lumMod val="75000"/>
                </a:srgbClr>
              </a:solidFill>
            </a:endParaRPr>
          </a:p>
          <a:p>
            <a:pPr lvl="0" algn="just"/>
            <a:endParaRPr lang="es-MX" sz="2000" dirty="0" smtClean="0">
              <a:solidFill>
                <a:srgbClr val="4472C4">
                  <a:lumMod val="75000"/>
                </a:srgbClr>
              </a:solidFill>
            </a:endParaRPr>
          </a:p>
          <a:p>
            <a:pPr marL="342900" indent="-342900" algn="just">
              <a:buFont typeface="Arial" panose="020B0604020202020204" pitchFamily="34" charset="0"/>
              <a:buChar char="•"/>
            </a:pPr>
            <a:r>
              <a:rPr lang="es-MX" sz="2000" dirty="0" smtClean="0">
                <a:solidFill>
                  <a:srgbClr val="4472C4">
                    <a:lumMod val="75000"/>
                  </a:srgbClr>
                </a:solidFill>
              </a:rPr>
              <a:t>Con oficio No. </a:t>
            </a:r>
            <a:r>
              <a:rPr lang="es-MX" sz="2000" dirty="0">
                <a:solidFill>
                  <a:srgbClr val="4472C4">
                    <a:lumMod val="75000"/>
                  </a:srgbClr>
                </a:solidFill>
              </a:rPr>
              <a:t>M</a:t>
            </a:r>
            <a:r>
              <a:rPr lang="es-MX" sz="2000" dirty="0" smtClean="0">
                <a:solidFill>
                  <a:srgbClr val="4472C4">
                    <a:lumMod val="75000"/>
                  </a:srgbClr>
                </a:solidFill>
              </a:rPr>
              <a:t>D-DPI-2018-0058-OF con fecha 5 de febrero del 2018, el Ministerio del Deporte aprueba el Plan Operativa Anual 2018 y  autoriza </a:t>
            </a:r>
            <a:r>
              <a:rPr lang="es-MX" sz="2000" dirty="0">
                <a:solidFill>
                  <a:srgbClr val="4472C4">
                    <a:lumMod val="75000"/>
                  </a:srgbClr>
                </a:solidFill>
              </a:rPr>
              <a:t>el uso de </a:t>
            </a:r>
            <a:r>
              <a:rPr lang="es-MX" sz="2000" dirty="0" smtClean="0">
                <a:solidFill>
                  <a:srgbClr val="4472C4">
                    <a:lumMod val="75000"/>
                  </a:srgbClr>
                </a:solidFill>
              </a:rPr>
              <a:t>remanente del Plan Operativo Anual 2017 por el valor de </a:t>
            </a:r>
            <a:r>
              <a:rPr lang="es-MX" sz="2000" dirty="0">
                <a:solidFill>
                  <a:srgbClr val="4472C4">
                    <a:lumMod val="75000"/>
                  </a:srgbClr>
                </a:solidFill>
              </a:rPr>
              <a:t>$ </a:t>
            </a:r>
            <a:r>
              <a:rPr lang="es-MX" sz="2000" dirty="0" smtClean="0">
                <a:solidFill>
                  <a:srgbClr val="4472C4">
                    <a:lumMod val="75000"/>
                  </a:srgbClr>
                </a:solidFill>
              </a:rPr>
              <a:t>22,857.06 dólares americanos, que será descontado  de la asignación </a:t>
            </a:r>
            <a:r>
              <a:rPr lang="es-MX" sz="2000" dirty="0">
                <a:solidFill>
                  <a:srgbClr val="4472C4">
                    <a:lumMod val="75000"/>
                  </a:srgbClr>
                </a:solidFill>
              </a:rPr>
              <a:t>anual </a:t>
            </a:r>
            <a:r>
              <a:rPr lang="es-MX" sz="2000" dirty="0" smtClean="0">
                <a:solidFill>
                  <a:srgbClr val="4472C4">
                    <a:lumMod val="75000"/>
                  </a:srgbClr>
                </a:solidFill>
              </a:rPr>
              <a:t>2018.</a:t>
            </a: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EC" sz="2000" dirty="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MX" sz="2000" b="1" i="1" dirty="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p:txBody>
      </p:sp>
    </p:spTree>
    <p:extLst>
      <p:ext uri="{BB962C8B-B14F-4D97-AF65-F5344CB8AC3E}">
        <p14:creationId xmlns:p14="http://schemas.microsoft.com/office/powerpoint/2010/main" val="3178575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0900" y="1929710"/>
            <a:ext cx="10515600" cy="662782"/>
          </a:xfrm>
        </p:spPr>
        <p:txBody>
          <a:bodyPr>
            <a:noAutofit/>
          </a:bodyPr>
          <a:lstStyle/>
          <a:p>
            <a:pPr lvl="0" algn="ctr"/>
            <a:r>
              <a:rPr lang="es-MX" sz="2000" b="1" dirty="0">
                <a:solidFill>
                  <a:srgbClr val="4472C4">
                    <a:lumMod val="75000"/>
                  </a:srgbClr>
                </a:solidFill>
              </a:rPr>
              <a:t>Aspectos a considerar PLAN OPERATICO ANUAL 2018</a:t>
            </a:r>
            <a:br>
              <a:rPr lang="es-MX" sz="2000" b="1" dirty="0">
                <a:solidFill>
                  <a:srgbClr val="4472C4">
                    <a:lumMod val="75000"/>
                  </a:srgbClr>
                </a:solidFill>
              </a:rPr>
            </a:br>
            <a:endParaRPr lang="es-EC" sz="2000" b="1" dirty="0"/>
          </a:p>
        </p:txBody>
      </p:sp>
      <p:sp>
        <p:nvSpPr>
          <p:cNvPr id="4" name="3 Rectángulo"/>
          <p:cNvSpPr/>
          <p:nvPr/>
        </p:nvSpPr>
        <p:spPr>
          <a:xfrm>
            <a:off x="1485900" y="2435948"/>
            <a:ext cx="9575800" cy="3785652"/>
          </a:xfrm>
          <a:prstGeom prst="rect">
            <a:avLst/>
          </a:prstGeom>
        </p:spPr>
        <p:txBody>
          <a:bodyPr wrap="square">
            <a:spAutoFit/>
          </a:bodyPr>
          <a:lstStyle/>
          <a:p>
            <a:pPr lvl="0" algn="just"/>
            <a:endParaRPr lang="es-MX" sz="2000" dirty="0">
              <a:solidFill>
                <a:srgbClr val="4472C4">
                  <a:lumMod val="75000"/>
                </a:srgbClr>
              </a:solidFill>
            </a:endParaRPr>
          </a:p>
          <a:p>
            <a:pPr marL="342900" lvl="0" indent="-342900" algn="just">
              <a:buFont typeface="Arial" panose="020B0604020202020204" pitchFamily="34" charset="0"/>
              <a:buChar char="•"/>
            </a:pPr>
            <a:r>
              <a:rPr lang="es-MX" sz="2000" dirty="0">
                <a:solidFill>
                  <a:srgbClr val="4472C4">
                    <a:lumMod val="75000"/>
                  </a:srgbClr>
                </a:solidFill>
              </a:rPr>
              <a:t>El remanente reportado del PLAN OPERATIVO ANUAL  2018 se lo comunicó por Oficio </a:t>
            </a:r>
            <a:r>
              <a:rPr lang="es-MX" sz="2000" dirty="0" smtClean="0">
                <a:solidFill>
                  <a:srgbClr val="4472C4">
                    <a:lumMod val="75000"/>
                  </a:srgbClr>
                </a:solidFill>
              </a:rPr>
              <a:t>FEJ-GPL-2019-050 a la Secretaria del Deporte anterior razón social Ministerio del Deporte.</a:t>
            </a:r>
          </a:p>
          <a:p>
            <a:pPr marL="342900" lvl="0" indent="-342900" algn="just">
              <a:buFont typeface="Arial" panose="020B0604020202020204" pitchFamily="34" charset="0"/>
              <a:buChar char="•"/>
            </a:pPr>
            <a:endParaRPr lang="es-MX" sz="2000" dirty="0">
              <a:solidFill>
                <a:srgbClr val="4472C4">
                  <a:lumMod val="75000"/>
                </a:srgbClr>
              </a:solidFill>
            </a:endParaRPr>
          </a:p>
          <a:p>
            <a:pPr marL="342900" indent="-342900" algn="just">
              <a:buFont typeface="Arial" panose="020B0604020202020204" pitchFamily="34" charset="0"/>
              <a:buChar char="•"/>
            </a:pPr>
            <a:r>
              <a:rPr lang="es-MX" sz="2000" dirty="0">
                <a:solidFill>
                  <a:srgbClr val="4472C4">
                    <a:lumMod val="75000"/>
                  </a:srgbClr>
                </a:solidFill>
              </a:rPr>
              <a:t>Oficio No. SD-DPI-2019-0055-OF con fecha 31 de enero del 2019,  aprueba el Plan Operativo Anual 2019, y se autoriza el uso de remanente del POA 2018 por el valor de $ 20,983.40,  que será descontado de la asignación anual 2019.</a:t>
            </a:r>
          </a:p>
          <a:p>
            <a:pPr lvl="0" algn="just"/>
            <a:endParaRPr lang="es-MX" sz="2000" dirty="0">
              <a:solidFill>
                <a:srgbClr val="4472C4">
                  <a:lumMod val="75000"/>
                </a:srgbClr>
              </a:solidFill>
            </a:endParaRPr>
          </a:p>
          <a:p>
            <a:pPr marL="342900" lvl="0" indent="-342900" algn="just">
              <a:buFont typeface="Arial" panose="020B0604020202020204" pitchFamily="34" charset="0"/>
              <a:buChar char="•"/>
            </a:pPr>
            <a:r>
              <a:rPr lang="es-MX" sz="2000" dirty="0">
                <a:solidFill>
                  <a:srgbClr val="4472C4">
                    <a:lumMod val="75000"/>
                  </a:srgbClr>
                </a:solidFill>
              </a:rPr>
              <a:t>La autorización de uso del remanente del Plan Operativo Anual 2018 representa el 9,67%, no ejecutado en 2018, y que será descontada de la asignación del POA </a:t>
            </a:r>
            <a:r>
              <a:rPr lang="es-MX" sz="2000" dirty="0" smtClean="0">
                <a:solidFill>
                  <a:srgbClr val="4472C4">
                    <a:lumMod val="75000"/>
                  </a:srgbClr>
                </a:solidFill>
              </a:rPr>
              <a:t>2019, </a:t>
            </a:r>
            <a:r>
              <a:rPr lang="es-MX" sz="2000" dirty="0">
                <a:solidFill>
                  <a:srgbClr val="4472C4">
                    <a:lumMod val="75000"/>
                  </a:srgbClr>
                </a:solidFill>
              </a:rPr>
              <a:t>como asignación inicial, para inicio de ejercicio fiscal.</a:t>
            </a:r>
          </a:p>
        </p:txBody>
      </p:sp>
      <p:pic>
        <p:nvPicPr>
          <p:cNvPr id="5" name="Imagen 4"/>
          <p:cNvPicPr/>
          <p:nvPr/>
        </p:nvPicPr>
        <p:blipFill rotWithShape="1">
          <a:blip r:embed="rId2"/>
          <a:srcRect l="14369" t="28778" r="71375" b="45865"/>
          <a:stretch/>
        </p:blipFill>
        <p:spPr bwMode="auto">
          <a:xfrm>
            <a:off x="5083844" y="298689"/>
            <a:ext cx="1744394" cy="15615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343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p:cNvPicPr/>
          <p:nvPr/>
        </p:nvPicPr>
        <p:blipFill rotWithShape="1">
          <a:blip r:embed="rId2"/>
          <a:srcRect l="14369" t="28778" r="71375" b="45865"/>
          <a:stretch/>
        </p:blipFill>
        <p:spPr bwMode="auto">
          <a:xfrm>
            <a:off x="5274343" y="138480"/>
            <a:ext cx="1744394" cy="1561516"/>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2291017" y="1699996"/>
            <a:ext cx="8630984" cy="369332"/>
          </a:xfrm>
          <a:prstGeom prst="rect">
            <a:avLst/>
          </a:prstGeom>
          <a:noFill/>
        </p:spPr>
        <p:txBody>
          <a:bodyPr wrap="square" rtlCol="0">
            <a:spAutoFit/>
          </a:bodyPr>
          <a:lstStyle/>
          <a:p>
            <a:pPr algn="ctr"/>
            <a:r>
              <a:rPr lang="es-MX" b="1" dirty="0" smtClean="0">
                <a:solidFill>
                  <a:schemeClr val="accent5">
                    <a:lumMod val="75000"/>
                  </a:schemeClr>
                </a:solidFill>
              </a:rPr>
              <a:t>PRESUPUESTO  PROYECTO </a:t>
            </a:r>
            <a:r>
              <a:rPr lang="es-EC" b="1" dirty="0" smtClean="0">
                <a:solidFill>
                  <a:schemeClr val="accent5">
                    <a:lumMod val="75000"/>
                  </a:schemeClr>
                </a:solidFill>
              </a:rPr>
              <a:t>CAMPEONATO PANAMERICANO INFANTIL - 2018</a:t>
            </a:r>
            <a:r>
              <a:rPr lang="es-MX" b="1" dirty="0" smtClean="0">
                <a:solidFill>
                  <a:schemeClr val="accent5">
                    <a:lumMod val="75000"/>
                  </a:schemeClr>
                </a:solidFill>
              </a:rPr>
              <a:t> </a:t>
            </a:r>
            <a:endParaRPr lang="es-EC" b="1" dirty="0">
              <a:solidFill>
                <a:schemeClr val="accent5">
                  <a:lumMod val="75000"/>
                </a:schemeClr>
              </a:solidFill>
            </a:endParaRPr>
          </a:p>
        </p:txBody>
      </p:sp>
      <p:pic>
        <p:nvPicPr>
          <p:cNvPr id="4099" name="Picture 3" descr="C:\Users\Corina\Desktop\JUDO 2018\LIQUIDACION DEL MUNICIPIO\FOTO PANAMERICANO GUAYAQUIL\45894346022_471a9074a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5600" y="2171700"/>
            <a:ext cx="3733800" cy="2921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1270000" y="2079607"/>
            <a:ext cx="6096000" cy="1754326"/>
          </a:xfrm>
          <a:prstGeom prst="rect">
            <a:avLst/>
          </a:prstGeom>
        </p:spPr>
        <p:txBody>
          <a:bodyPr>
            <a:spAutoFit/>
          </a:bodyPr>
          <a:lstStyle/>
          <a:p>
            <a:pPr marL="342900" lvl="0" indent="-342900" algn="just">
              <a:buFont typeface="Arial" panose="020B0604020202020204" pitchFamily="34" charset="0"/>
              <a:buChar char="•"/>
            </a:pPr>
            <a:r>
              <a:rPr lang="es-MX" dirty="0" smtClean="0">
                <a:solidFill>
                  <a:srgbClr val="4472C4">
                    <a:lumMod val="75000"/>
                  </a:srgbClr>
                </a:solidFill>
              </a:rPr>
              <a:t>En el </a:t>
            </a:r>
            <a:r>
              <a:rPr lang="es-MX" dirty="0">
                <a:solidFill>
                  <a:srgbClr val="4472C4">
                    <a:lumMod val="75000"/>
                  </a:srgbClr>
                </a:solidFill>
              </a:rPr>
              <a:t>Acuerdo Ministerial No. </a:t>
            </a:r>
            <a:r>
              <a:rPr lang="es-MX" dirty="0" smtClean="0">
                <a:solidFill>
                  <a:srgbClr val="4472C4">
                    <a:lumMod val="75000"/>
                  </a:srgbClr>
                </a:solidFill>
              </a:rPr>
              <a:t>00264 </a:t>
            </a:r>
            <a:r>
              <a:rPr lang="es-MX" dirty="0">
                <a:solidFill>
                  <a:srgbClr val="4472C4">
                    <a:lumMod val="75000"/>
                  </a:srgbClr>
                </a:solidFill>
              </a:rPr>
              <a:t>con fecha </a:t>
            </a:r>
            <a:r>
              <a:rPr lang="es-MX" dirty="0" smtClean="0">
                <a:solidFill>
                  <a:srgbClr val="4472C4">
                    <a:lumMod val="75000"/>
                  </a:srgbClr>
                </a:solidFill>
              </a:rPr>
              <a:t>01 de junio </a:t>
            </a:r>
            <a:r>
              <a:rPr lang="es-MX" dirty="0">
                <a:solidFill>
                  <a:srgbClr val="4472C4">
                    <a:lumMod val="75000"/>
                  </a:srgbClr>
                </a:solidFill>
              </a:rPr>
              <a:t>del 2018, el Ministerio del Deporte nos asigna el presupuesto </a:t>
            </a:r>
            <a:r>
              <a:rPr lang="es-MX" dirty="0" smtClean="0">
                <a:solidFill>
                  <a:srgbClr val="4472C4">
                    <a:lumMod val="75000"/>
                  </a:srgbClr>
                </a:solidFill>
              </a:rPr>
              <a:t>para  el Proyecto Campeonato Panamericano Infantil 2018 por el valor  de $ 9.950,00.</a:t>
            </a:r>
          </a:p>
          <a:p>
            <a:pPr marL="342900" lvl="0" indent="-342900" algn="just">
              <a:buFont typeface="Arial" panose="020B0604020202020204" pitchFamily="34" charset="0"/>
              <a:buChar char="•"/>
            </a:pPr>
            <a:endParaRPr lang="es-MX" dirty="0">
              <a:solidFill>
                <a:srgbClr val="4472C4">
                  <a:lumMod val="75000"/>
                </a:srgbClr>
              </a:solidFill>
            </a:endParaRPr>
          </a:p>
          <a:p>
            <a:pPr lvl="0" algn="just"/>
            <a:endParaRPr lang="es-MX" dirty="0">
              <a:solidFill>
                <a:srgbClr val="4472C4">
                  <a:lumMod val="75000"/>
                </a:srgbClr>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839974248"/>
              </p:ext>
            </p:extLst>
          </p:nvPr>
        </p:nvGraphicFramePr>
        <p:xfrm>
          <a:off x="2645443" y="3416300"/>
          <a:ext cx="2917158" cy="1573604"/>
        </p:xfrm>
        <a:graphic>
          <a:graphicData uri="http://schemas.openxmlformats.org/drawingml/2006/table">
            <a:tbl>
              <a:tblPr firstRow="1" bandRow="1">
                <a:tableStyleId>{5C22544A-7EE6-4342-B048-85BDC9FD1C3A}</a:tableStyleId>
              </a:tblPr>
              <a:tblGrid>
                <a:gridCol w="1964657"/>
                <a:gridCol w="952501"/>
              </a:tblGrid>
              <a:tr h="34409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200" dirty="0" smtClean="0">
                          <a:effectLst/>
                        </a:rPr>
                        <a:t>EJECUCIÓN DEL</a:t>
                      </a:r>
                      <a:r>
                        <a:rPr lang="es-EC" sz="1200" baseline="0" dirty="0" smtClean="0">
                          <a:effectLst/>
                        </a:rPr>
                        <a:t> PROYECTO </a:t>
                      </a:r>
                      <a:endParaRPr lang="es-EC" sz="1050" dirty="0" smtClean="0">
                        <a:effectLst/>
                        <a:latin typeface="+mn-lt"/>
                        <a:ea typeface="Calibri"/>
                        <a:cs typeface="Times New Roman"/>
                      </a:endParaRPr>
                    </a:p>
                    <a:p>
                      <a:pPr algn="ctr"/>
                      <a:endParaRPr lang="es-EC" sz="1200" dirty="0"/>
                    </a:p>
                  </a:txBody>
                  <a:tcPr/>
                </a:tc>
                <a:tc hMerge="1">
                  <a:txBody>
                    <a:bodyPr/>
                    <a:lstStyle/>
                    <a:p>
                      <a:endParaRPr lang="es-EC"/>
                    </a:p>
                  </a:txBody>
                  <a:tcPr/>
                </a:tc>
              </a:tr>
              <a:tr h="279101">
                <a:tc>
                  <a:txBody>
                    <a:bodyPr/>
                    <a:lstStyle/>
                    <a:p>
                      <a:pPr>
                        <a:lnSpc>
                          <a:spcPct val="115000"/>
                        </a:lnSpc>
                        <a:spcAft>
                          <a:spcPts val="0"/>
                        </a:spcAft>
                      </a:pPr>
                      <a:r>
                        <a:rPr lang="es-EC" sz="1100" dirty="0">
                          <a:effectLst/>
                        </a:rPr>
                        <a:t>PRESUPUESTADO </a:t>
                      </a:r>
                      <a:r>
                        <a:rPr lang="es-EC" sz="1100" dirty="0" smtClean="0">
                          <a:effectLst/>
                        </a:rPr>
                        <a:t>PROYECTO</a:t>
                      </a:r>
                      <a:endParaRPr lang="es-EC" sz="1000" dirty="0">
                        <a:effectLst/>
                        <a:latin typeface="Calibri"/>
                        <a:ea typeface="Calibri"/>
                        <a:cs typeface="Times New Roman"/>
                      </a:endParaRPr>
                    </a:p>
                  </a:txBody>
                  <a:tcPr marL="68580" marR="68580" marT="0" marB="0"/>
                </a:tc>
                <a:tc>
                  <a:txBody>
                    <a:bodyPr/>
                    <a:lstStyle/>
                    <a:p>
                      <a:pPr algn="r"/>
                      <a:r>
                        <a:rPr lang="es-MX" sz="1200" dirty="0" smtClean="0"/>
                        <a:t>$ 9.950,00</a:t>
                      </a:r>
                      <a:endParaRPr lang="es-EC" sz="1200" dirty="0"/>
                    </a:p>
                  </a:txBody>
                  <a:tcPr/>
                </a:tc>
              </a:tr>
              <a:tr h="279101">
                <a:tc>
                  <a:txBody>
                    <a:bodyPr/>
                    <a:lstStyle/>
                    <a:p>
                      <a:pPr>
                        <a:lnSpc>
                          <a:spcPct val="115000"/>
                        </a:lnSpc>
                        <a:spcAft>
                          <a:spcPts val="0"/>
                        </a:spcAft>
                      </a:pPr>
                      <a:r>
                        <a:rPr lang="es-EC" sz="1100" dirty="0">
                          <a:effectLst/>
                        </a:rPr>
                        <a:t>PRESUPUESTO EJECUTADO</a:t>
                      </a:r>
                      <a:endParaRPr lang="es-EC" sz="1000" dirty="0">
                        <a:effectLst/>
                        <a:latin typeface="Calibri"/>
                        <a:ea typeface="Calibri"/>
                        <a:cs typeface="Times New Roman"/>
                      </a:endParaRPr>
                    </a:p>
                  </a:txBody>
                  <a:tcPr marL="68580" marR="68580" marT="0" marB="0"/>
                </a:tc>
                <a:tc>
                  <a:txBody>
                    <a:bodyPr/>
                    <a:lstStyle/>
                    <a:p>
                      <a:pPr algn="r"/>
                      <a:r>
                        <a:rPr lang="es-MX" sz="1200" dirty="0" smtClean="0"/>
                        <a:t>$ 6.225,25</a:t>
                      </a:r>
                      <a:endParaRPr lang="es-EC" sz="1200" dirty="0"/>
                    </a:p>
                  </a:txBody>
                  <a:tcPr/>
                </a:tc>
              </a:tr>
              <a:tr h="279101">
                <a:tc>
                  <a:txBody>
                    <a:bodyPr/>
                    <a:lstStyle/>
                    <a:p>
                      <a:pPr>
                        <a:lnSpc>
                          <a:spcPct val="115000"/>
                        </a:lnSpc>
                        <a:spcAft>
                          <a:spcPts val="0"/>
                        </a:spcAft>
                      </a:pPr>
                      <a:r>
                        <a:rPr lang="es-EC" sz="1100" dirty="0">
                          <a:effectLst/>
                        </a:rPr>
                        <a:t>REMANENTE </a:t>
                      </a:r>
                      <a:r>
                        <a:rPr lang="es-EC" sz="1100" dirty="0" smtClean="0">
                          <a:effectLst/>
                        </a:rPr>
                        <a:t>PROYECTO</a:t>
                      </a:r>
                      <a:endParaRPr lang="es-EC" sz="1000" dirty="0">
                        <a:effectLst/>
                        <a:latin typeface="Calibri"/>
                        <a:ea typeface="Calibri"/>
                        <a:cs typeface="Times New Roman"/>
                      </a:endParaRPr>
                    </a:p>
                  </a:txBody>
                  <a:tcPr marL="68580" marR="68580" marT="0" marB="0"/>
                </a:tc>
                <a:tc>
                  <a:txBody>
                    <a:bodyPr/>
                    <a:lstStyle/>
                    <a:p>
                      <a:pPr algn="r"/>
                      <a:r>
                        <a:rPr lang="es-MX" sz="1200" dirty="0" smtClean="0"/>
                        <a:t>$ 3.724,75</a:t>
                      </a:r>
                      <a:endParaRPr lang="es-EC" sz="1200" dirty="0"/>
                    </a:p>
                  </a:txBody>
                  <a:tcPr/>
                </a:tc>
              </a:tr>
              <a:tr h="279101">
                <a:tc>
                  <a:txBody>
                    <a:bodyPr/>
                    <a:lstStyle/>
                    <a:p>
                      <a:pPr>
                        <a:lnSpc>
                          <a:spcPct val="115000"/>
                        </a:lnSpc>
                        <a:spcAft>
                          <a:spcPts val="0"/>
                        </a:spcAft>
                      </a:pPr>
                      <a:r>
                        <a:rPr lang="es-EC" sz="1050" dirty="0">
                          <a:effectLst/>
                        </a:rPr>
                        <a:t>PORCENTAJE CUMPLIMIENTO </a:t>
                      </a:r>
                      <a:endParaRPr lang="es-EC" sz="1000" dirty="0">
                        <a:effectLst/>
                        <a:latin typeface="Calibri"/>
                        <a:ea typeface="Calibri"/>
                        <a:cs typeface="Times New Roman"/>
                      </a:endParaRPr>
                    </a:p>
                  </a:txBody>
                  <a:tcPr marL="68580" marR="68580" marT="0" marB="0"/>
                </a:tc>
                <a:tc>
                  <a:txBody>
                    <a:bodyPr/>
                    <a:lstStyle/>
                    <a:p>
                      <a:pPr algn="r"/>
                      <a:r>
                        <a:rPr lang="es-MX" sz="1200" dirty="0" smtClean="0"/>
                        <a:t>62.57%</a:t>
                      </a:r>
                      <a:endParaRPr lang="es-EC" sz="1200" dirty="0"/>
                    </a:p>
                  </a:txBody>
                  <a:tcPr/>
                </a:tc>
              </a:tr>
            </a:tbl>
          </a:graphicData>
        </a:graphic>
      </p:graphicFrame>
      <p:sp>
        <p:nvSpPr>
          <p:cNvPr id="6" name="5 Rectángulo"/>
          <p:cNvSpPr/>
          <p:nvPr/>
        </p:nvSpPr>
        <p:spPr>
          <a:xfrm>
            <a:off x="685800" y="5083939"/>
            <a:ext cx="11023600" cy="1200329"/>
          </a:xfrm>
          <a:prstGeom prst="rect">
            <a:avLst/>
          </a:prstGeom>
        </p:spPr>
        <p:txBody>
          <a:bodyPr wrap="square">
            <a:spAutoFit/>
          </a:bodyPr>
          <a:lstStyle/>
          <a:p>
            <a:pPr algn="just"/>
            <a:r>
              <a:rPr lang="es-MX" dirty="0" smtClean="0">
                <a:solidFill>
                  <a:srgbClr val="4472C4">
                    <a:lumMod val="75000"/>
                  </a:srgbClr>
                </a:solidFill>
              </a:rPr>
              <a:t>Con oficio </a:t>
            </a:r>
            <a:r>
              <a:rPr lang="es-MX" dirty="0">
                <a:solidFill>
                  <a:srgbClr val="4472C4">
                    <a:lumMod val="75000"/>
                  </a:srgbClr>
                </a:solidFill>
              </a:rPr>
              <a:t>No. SD-DPI-2019-0055-OF con fecha 31 de enero del 2019,  aprueba el Plan Operativo Anual 2019, y se </a:t>
            </a:r>
            <a:r>
              <a:rPr lang="es-MX" dirty="0" smtClean="0">
                <a:solidFill>
                  <a:srgbClr val="4472C4">
                    <a:lumMod val="75000"/>
                  </a:srgbClr>
                </a:solidFill>
              </a:rPr>
              <a:t>autoriza el uso </a:t>
            </a:r>
            <a:r>
              <a:rPr lang="es-MX" dirty="0">
                <a:solidFill>
                  <a:srgbClr val="4472C4">
                    <a:lumMod val="75000"/>
                  </a:srgbClr>
                </a:solidFill>
              </a:rPr>
              <a:t>del remanente del </a:t>
            </a:r>
            <a:r>
              <a:rPr lang="es-MX" dirty="0" smtClean="0">
                <a:solidFill>
                  <a:srgbClr val="4472C4">
                    <a:lumMod val="75000"/>
                  </a:srgbClr>
                </a:solidFill>
              </a:rPr>
              <a:t>Proyecto Campeonato Panamericano infantil 2018 por el valor de $3.724,75 dólares, representa </a:t>
            </a:r>
            <a:r>
              <a:rPr lang="es-MX" dirty="0">
                <a:solidFill>
                  <a:srgbClr val="4472C4">
                    <a:lumMod val="75000"/>
                  </a:srgbClr>
                </a:solidFill>
              </a:rPr>
              <a:t>el </a:t>
            </a:r>
            <a:r>
              <a:rPr lang="es-MX" dirty="0" smtClean="0">
                <a:solidFill>
                  <a:srgbClr val="4472C4">
                    <a:lumMod val="75000"/>
                  </a:srgbClr>
                </a:solidFill>
              </a:rPr>
              <a:t>37,43%, </a:t>
            </a:r>
            <a:r>
              <a:rPr lang="es-MX" dirty="0">
                <a:solidFill>
                  <a:srgbClr val="4472C4">
                    <a:lumMod val="75000"/>
                  </a:srgbClr>
                </a:solidFill>
              </a:rPr>
              <a:t>no ejecutado </a:t>
            </a:r>
            <a:r>
              <a:rPr lang="es-MX" dirty="0" smtClean="0">
                <a:solidFill>
                  <a:srgbClr val="4472C4">
                    <a:lumMod val="75000"/>
                  </a:srgbClr>
                </a:solidFill>
              </a:rPr>
              <a:t>en el proyecto antes mencionado, </a:t>
            </a:r>
            <a:r>
              <a:rPr lang="es-MX" dirty="0">
                <a:solidFill>
                  <a:srgbClr val="4472C4">
                    <a:lumMod val="75000"/>
                  </a:srgbClr>
                </a:solidFill>
              </a:rPr>
              <a:t>y que será descontada de la asignación del POA 2019, como asignación inicial, para inicio de ejercicio fiscal.</a:t>
            </a:r>
          </a:p>
        </p:txBody>
      </p:sp>
    </p:spTree>
    <p:extLst>
      <p:ext uri="{BB962C8B-B14F-4D97-AF65-F5344CB8AC3E}">
        <p14:creationId xmlns:p14="http://schemas.microsoft.com/office/powerpoint/2010/main" val="343320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nvPr/>
        </p:nvPicPr>
        <p:blipFill rotWithShape="1">
          <a:blip r:embed="rId2"/>
          <a:srcRect l="14369" t="28778" r="71375" b="45865"/>
          <a:stretch/>
        </p:blipFill>
        <p:spPr bwMode="auto">
          <a:xfrm>
            <a:off x="5274343" y="138480"/>
            <a:ext cx="1744394" cy="1561516"/>
          </a:xfrm>
          <a:prstGeom prst="rect">
            <a:avLst/>
          </a:prstGeom>
          <a:ln>
            <a:noFill/>
          </a:ln>
          <a:extLst>
            <a:ext uri="{53640926-AAD7-44D8-BBD7-CCE9431645EC}">
              <a14:shadowObscured xmlns:a14="http://schemas.microsoft.com/office/drawing/2010/main"/>
            </a:ext>
          </a:extLst>
        </p:spPr>
      </p:pic>
      <p:sp>
        <p:nvSpPr>
          <p:cNvPr id="5" name="CuadroTexto 2"/>
          <p:cNvSpPr txBox="1"/>
          <p:nvPr/>
        </p:nvSpPr>
        <p:spPr>
          <a:xfrm>
            <a:off x="457200" y="1731295"/>
            <a:ext cx="11468100" cy="646331"/>
          </a:xfrm>
          <a:prstGeom prst="rect">
            <a:avLst/>
          </a:prstGeom>
          <a:noFill/>
        </p:spPr>
        <p:txBody>
          <a:bodyPr wrap="square" rtlCol="0">
            <a:spAutoFit/>
          </a:bodyPr>
          <a:lstStyle/>
          <a:p>
            <a:pPr algn="ctr"/>
            <a:r>
              <a:rPr lang="es-MX" b="1" dirty="0" smtClean="0">
                <a:solidFill>
                  <a:schemeClr val="accent5">
                    <a:lumMod val="75000"/>
                  </a:schemeClr>
                </a:solidFill>
              </a:rPr>
              <a:t>PRESUPUESTO  DE </a:t>
            </a:r>
            <a:r>
              <a:rPr lang="es-EC" b="1" dirty="0" smtClean="0">
                <a:solidFill>
                  <a:schemeClr val="accent5">
                    <a:lumMod val="75000"/>
                  </a:schemeClr>
                </a:solidFill>
              </a:rPr>
              <a:t>PROYECTO ASEGURAMIENTO BIOMÉDICO EN LA RELACIÓN A LA CONTRATACIÓN DE UN FISIOTERAPISTA PARA  EL CUIDADO DE LOS </a:t>
            </a:r>
            <a:r>
              <a:rPr lang="es-EC" b="1" dirty="0" smtClean="0">
                <a:solidFill>
                  <a:schemeClr val="accent5">
                    <a:lumMod val="75000"/>
                  </a:schemeClr>
                </a:solidFill>
              </a:rPr>
              <a:t>DEPORTISTAS </a:t>
            </a:r>
            <a:r>
              <a:rPr lang="es-EC" b="1" dirty="0" smtClean="0">
                <a:solidFill>
                  <a:schemeClr val="accent5">
                    <a:lumMod val="75000"/>
                  </a:schemeClr>
                </a:solidFill>
              </a:rPr>
              <a:t>DE JUDO, EN LA CATEGORÍAS CADETES, JUVENIL Y ABSOLUTA.</a:t>
            </a:r>
            <a:endParaRPr lang="es-EC" b="1" dirty="0">
              <a:solidFill>
                <a:schemeClr val="accent5">
                  <a:lumMod val="75000"/>
                </a:schemeClr>
              </a:solidFill>
            </a:endParaRPr>
          </a:p>
        </p:txBody>
      </p:sp>
      <p:sp>
        <p:nvSpPr>
          <p:cNvPr id="6" name="5 Rectángulo"/>
          <p:cNvSpPr/>
          <p:nvPr/>
        </p:nvSpPr>
        <p:spPr>
          <a:xfrm>
            <a:off x="1028700" y="2392455"/>
            <a:ext cx="6096000" cy="2585323"/>
          </a:xfrm>
          <a:prstGeom prst="rect">
            <a:avLst/>
          </a:prstGeom>
        </p:spPr>
        <p:txBody>
          <a:bodyPr>
            <a:spAutoFit/>
          </a:bodyPr>
          <a:lstStyle/>
          <a:p>
            <a:pPr marL="342900" lvl="0" indent="-342900" algn="just">
              <a:buFont typeface="Arial" panose="020B0604020202020204" pitchFamily="34" charset="0"/>
              <a:buChar char="•"/>
            </a:pPr>
            <a:r>
              <a:rPr lang="es-MX" dirty="0" smtClean="0">
                <a:solidFill>
                  <a:srgbClr val="4472C4">
                    <a:lumMod val="75000"/>
                  </a:srgbClr>
                </a:solidFill>
              </a:rPr>
              <a:t>En el </a:t>
            </a:r>
            <a:r>
              <a:rPr lang="es-MX" dirty="0">
                <a:solidFill>
                  <a:srgbClr val="4472C4">
                    <a:lumMod val="75000"/>
                  </a:srgbClr>
                </a:solidFill>
              </a:rPr>
              <a:t>Acuerdo Ministerial No. </a:t>
            </a:r>
            <a:r>
              <a:rPr lang="es-MX" dirty="0" smtClean="0">
                <a:solidFill>
                  <a:srgbClr val="4472C4">
                    <a:lumMod val="75000"/>
                  </a:srgbClr>
                </a:solidFill>
              </a:rPr>
              <a:t>00196 </a:t>
            </a:r>
            <a:r>
              <a:rPr lang="es-MX" dirty="0">
                <a:solidFill>
                  <a:srgbClr val="4472C4">
                    <a:lumMod val="75000"/>
                  </a:srgbClr>
                </a:solidFill>
              </a:rPr>
              <a:t>con fecha </a:t>
            </a:r>
            <a:r>
              <a:rPr lang="es-MX" dirty="0" smtClean="0">
                <a:solidFill>
                  <a:srgbClr val="4472C4">
                    <a:lumMod val="75000"/>
                  </a:srgbClr>
                </a:solidFill>
              </a:rPr>
              <a:t>27 de abril  </a:t>
            </a:r>
            <a:r>
              <a:rPr lang="es-MX" dirty="0">
                <a:solidFill>
                  <a:srgbClr val="4472C4">
                    <a:lumMod val="75000"/>
                  </a:srgbClr>
                </a:solidFill>
              </a:rPr>
              <a:t>del 2018, el Ministerio del Deporte nos asigna el presupuesto </a:t>
            </a:r>
            <a:r>
              <a:rPr lang="es-MX" dirty="0" smtClean="0">
                <a:solidFill>
                  <a:srgbClr val="4472C4">
                    <a:lumMod val="75000"/>
                  </a:srgbClr>
                </a:solidFill>
              </a:rPr>
              <a:t>para  el </a:t>
            </a:r>
            <a:r>
              <a:rPr lang="es-EC" dirty="0" smtClean="0">
                <a:solidFill>
                  <a:srgbClr val="4472C4">
                    <a:lumMod val="75000"/>
                  </a:srgbClr>
                </a:solidFill>
              </a:rPr>
              <a:t>Proyecto  </a:t>
            </a:r>
            <a:r>
              <a:rPr lang="es-EC" dirty="0">
                <a:solidFill>
                  <a:srgbClr val="4472C4">
                    <a:lumMod val="75000"/>
                  </a:srgbClr>
                </a:solidFill>
              </a:rPr>
              <a:t>Aseguramiento Biomédico en la Relación a la Contratación de un Fisioterapista para el cuidado de los deportistas de Judo, en categorías cadetes, juvenil y </a:t>
            </a:r>
            <a:r>
              <a:rPr lang="es-EC" dirty="0" smtClean="0">
                <a:solidFill>
                  <a:srgbClr val="4472C4">
                    <a:lumMod val="75000"/>
                  </a:srgbClr>
                </a:solidFill>
              </a:rPr>
              <a:t>absoluta, </a:t>
            </a:r>
            <a:r>
              <a:rPr lang="es-MX" dirty="0" smtClean="0">
                <a:solidFill>
                  <a:srgbClr val="4472C4">
                    <a:lumMod val="75000"/>
                  </a:srgbClr>
                </a:solidFill>
              </a:rPr>
              <a:t>por el valor  de $ 13.500,00 dólares, el proyecto se ejecuto al 100%.</a:t>
            </a:r>
          </a:p>
          <a:p>
            <a:pPr marL="342900" lvl="0" indent="-342900" algn="just">
              <a:buFont typeface="Arial" panose="020B0604020202020204" pitchFamily="34" charset="0"/>
              <a:buChar char="•"/>
            </a:pPr>
            <a:endParaRPr lang="es-MX" dirty="0">
              <a:solidFill>
                <a:srgbClr val="4472C4">
                  <a:lumMod val="75000"/>
                </a:srgbClr>
              </a:solidFill>
            </a:endParaRPr>
          </a:p>
          <a:p>
            <a:pPr lvl="0" algn="just"/>
            <a:endParaRPr lang="es-MX" dirty="0">
              <a:solidFill>
                <a:srgbClr val="4472C4">
                  <a:lumMod val="75000"/>
                </a:srgbClr>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3873592281"/>
              </p:ext>
            </p:extLst>
          </p:nvPr>
        </p:nvGraphicFramePr>
        <p:xfrm>
          <a:off x="2357185" y="4508500"/>
          <a:ext cx="2917158" cy="1573604"/>
        </p:xfrm>
        <a:graphic>
          <a:graphicData uri="http://schemas.openxmlformats.org/drawingml/2006/table">
            <a:tbl>
              <a:tblPr firstRow="1" bandRow="1">
                <a:tableStyleId>{5C22544A-7EE6-4342-B048-85BDC9FD1C3A}</a:tableStyleId>
              </a:tblPr>
              <a:tblGrid>
                <a:gridCol w="1964657"/>
                <a:gridCol w="952501"/>
              </a:tblGrid>
              <a:tr h="34409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200" dirty="0" smtClean="0">
                          <a:effectLst/>
                        </a:rPr>
                        <a:t>EJECUCIÓN DEL</a:t>
                      </a:r>
                      <a:r>
                        <a:rPr lang="es-EC" sz="1200" baseline="0" dirty="0" smtClean="0">
                          <a:effectLst/>
                        </a:rPr>
                        <a:t> PROYECTO </a:t>
                      </a:r>
                      <a:endParaRPr lang="es-EC" sz="1050" dirty="0" smtClean="0">
                        <a:effectLst/>
                        <a:latin typeface="+mn-lt"/>
                        <a:ea typeface="Calibri"/>
                        <a:cs typeface="Times New Roman"/>
                      </a:endParaRPr>
                    </a:p>
                    <a:p>
                      <a:pPr algn="ctr"/>
                      <a:endParaRPr lang="es-EC" sz="1200" dirty="0"/>
                    </a:p>
                  </a:txBody>
                  <a:tcPr/>
                </a:tc>
                <a:tc hMerge="1">
                  <a:txBody>
                    <a:bodyPr/>
                    <a:lstStyle/>
                    <a:p>
                      <a:endParaRPr lang="es-EC"/>
                    </a:p>
                  </a:txBody>
                  <a:tcPr/>
                </a:tc>
              </a:tr>
              <a:tr h="279101">
                <a:tc>
                  <a:txBody>
                    <a:bodyPr/>
                    <a:lstStyle/>
                    <a:p>
                      <a:pPr>
                        <a:lnSpc>
                          <a:spcPct val="115000"/>
                        </a:lnSpc>
                        <a:spcAft>
                          <a:spcPts val="0"/>
                        </a:spcAft>
                      </a:pPr>
                      <a:r>
                        <a:rPr lang="es-EC" sz="1100" dirty="0">
                          <a:effectLst/>
                        </a:rPr>
                        <a:t>PRESUPUESTADO </a:t>
                      </a:r>
                      <a:r>
                        <a:rPr lang="es-EC" sz="1100" dirty="0" smtClean="0">
                          <a:effectLst/>
                        </a:rPr>
                        <a:t>PROYECTO</a:t>
                      </a:r>
                      <a:endParaRPr lang="es-EC" sz="1000" dirty="0">
                        <a:effectLst/>
                        <a:latin typeface="Calibri"/>
                        <a:ea typeface="Calibri"/>
                        <a:cs typeface="Times New Roman"/>
                      </a:endParaRPr>
                    </a:p>
                  </a:txBody>
                  <a:tcPr marL="68580" marR="68580" marT="0" marB="0"/>
                </a:tc>
                <a:tc>
                  <a:txBody>
                    <a:bodyPr/>
                    <a:lstStyle/>
                    <a:p>
                      <a:pPr algn="r"/>
                      <a:r>
                        <a:rPr lang="es-MX" sz="1200" dirty="0" smtClean="0"/>
                        <a:t>$ 13.500,00</a:t>
                      </a:r>
                      <a:endParaRPr lang="es-EC" sz="1200" dirty="0"/>
                    </a:p>
                  </a:txBody>
                  <a:tcPr/>
                </a:tc>
              </a:tr>
              <a:tr h="279101">
                <a:tc>
                  <a:txBody>
                    <a:bodyPr/>
                    <a:lstStyle/>
                    <a:p>
                      <a:pPr>
                        <a:lnSpc>
                          <a:spcPct val="115000"/>
                        </a:lnSpc>
                        <a:spcAft>
                          <a:spcPts val="0"/>
                        </a:spcAft>
                      </a:pPr>
                      <a:r>
                        <a:rPr lang="es-EC" sz="1100" dirty="0">
                          <a:effectLst/>
                        </a:rPr>
                        <a:t>PRESUPUESTO EJECUTADO</a:t>
                      </a:r>
                      <a:endParaRPr lang="es-EC" sz="1000" dirty="0">
                        <a:effectLst/>
                        <a:latin typeface="Calibri"/>
                        <a:ea typeface="Calibri"/>
                        <a:cs typeface="Times New Roman"/>
                      </a:endParaRPr>
                    </a:p>
                  </a:txBody>
                  <a:tcPr marL="68580" marR="68580" marT="0" marB="0"/>
                </a:tc>
                <a:tc>
                  <a:txBody>
                    <a:bodyPr/>
                    <a:lstStyle/>
                    <a:p>
                      <a:pPr algn="r"/>
                      <a:r>
                        <a:rPr lang="es-MX" sz="1200" dirty="0" smtClean="0"/>
                        <a:t>$ 13.500,00</a:t>
                      </a:r>
                      <a:endParaRPr lang="es-EC" sz="1200" dirty="0"/>
                    </a:p>
                  </a:txBody>
                  <a:tcPr/>
                </a:tc>
              </a:tr>
              <a:tr h="279101">
                <a:tc>
                  <a:txBody>
                    <a:bodyPr/>
                    <a:lstStyle/>
                    <a:p>
                      <a:pPr>
                        <a:lnSpc>
                          <a:spcPct val="115000"/>
                        </a:lnSpc>
                        <a:spcAft>
                          <a:spcPts val="0"/>
                        </a:spcAft>
                      </a:pPr>
                      <a:r>
                        <a:rPr lang="es-EC" sz="1100" dirty="0">
                          <a:effectLst/>
                        </a:rPr>
                        <a:t>REMANENTE </a:t>
                      </a:r>
                      <a:r>
                        <a:rPr lang="es-EC" sz="1100" dirty="0" smtClean="0">
                          <a:effectLst/>
                        </a:rPr>
                        <a:t>PROYECTO</a:t>
                      </a:r>
                      <a:endParaRPr lang="es-EC" sz="1000" dirty="0">
                        <a:effectLst/>
                        <a:latin typeface="Calibri"/>
                        <a:ea typeface="Calibri"/>
                        <a:cs typeface="Times New Roman"/>
                      </a:endParaRPr>
                    </a:p>
                  </a:txBody>
                  <a:tcPr marL="68580" marR="68580" marT="0" marB="0"/>
                </a:tc>
                <a:tc>
                  <a:txBody>
                    <a:bodyPr/>
                    <a:lstStyle/>
                    <a:p>
                      <a:pPr algn="r"/>
                      <a:r>
                        <a:rPr lang="es-MX" sz="1200" dirty="0" smtClean="0"/>
                        <a:t>$ 0,00</a:t>
                      </a:r>
                      <a:endParaRPr lang="es-EC" sz="1200" dirty="0"/>
                    </a:p>
                  </a:txBody>
                  <a:tcPr/>
                </a:tc>
              </a:tr>
              <a:tr h="279101">
                <a:tc>
                  <a:txBody>
                    <a:bodyPr/>
                    <a:lstStyle/>
                    <a:p>
                      <a:pPr>
                        <a:lnSpc>
                          <a:spcPct val="115000"/>
                        </a:lnSpc>
                        <a:spcAft>
                          <a:spcPts val="0"/>
                        </a:spcAft>
                      </a:pPr>
                      <a:r>
                        <a:rPr lang="es-EC" sz="1050" dirty="0">
                          <a:effectLst/>
                        </a:rPr>
                        <a:t>PORCENTAJE CUMPLIMIENTO </a:t>
                      </a:r>
                      <a:endParaRPr lang="es-EC" sz="1000" dirty="0">
                        <a:effectLst/>
                        <a:latin typeface="Calibri"/>
                        <a:ea typeface="Calibri"/>
                        <a:cs typeface="Times New Roman"/>
                      </a:endParaRPr>
                    </a:p>
                  </a:txBody>
                  <a:tcPr marL="68580" marR="68580" marT="0" marB="0"/>
                </a:tc>
                <a:tc>
                  <a:txBody>
                    <a:bodyPr/>
                    <a:lstStyle/>
                    <a:p>
                      <a:pPr algn="r"/>
                      <a:r>
                        <a:rPr lang="es-MX" sz="1200" dirty="0" smtClean="0"/>
                        <a:t>100%</a:t>
                      </a:r>
                      <a:endParaRPr lang="es-EC" sz="1200" dirty="0"/>
                    </a:p>
                  </a:txBody>
                  <a:tcPr/>
                </a:tc>
              </a:tr>
            </a:tbl>
          </a:graphicData>
        </a:graphic>
      </p:graphicFrame>
      <p:pic>
        <p:nvPicPr>
          <p:cNvPr id="6146" name="Picture 2" descr="20170530_1133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4700" y="2564778"/>
            <a:ext cx="3022600" cy="1371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8394700" y="4057713"/>
            <a:ext cx="3111500" cy="461665"/>
          </a:xfrm>
          <a:prstGeom prst="rect">
            <a:avLst/>
          </a:prstGeom>
        </p:spPr>
        <p:txBody>
          <a:bodyPr wrap="square">
            <a:spAutoFit/>
          </a:bodyPr>
          <a:lstStyle/>
          <a:p>
            <a:pPr algn="ctr"/>
            <a:r>
              <a:rPr lang="es-EC" sz="1200" dirty="0"/>
              <a:t>Atención fisiátrica deportista alto rendimiento. </a:t>
            </a:r>
            <a:r>
              <a:rPr lang="es-EC" sz="1200" b="1" dirty="0"/>
              <a:t>Compresas frías de hielo</a:t>
            </a:r>
            <a:r>
              <a:rPr lang="es-EC" sz="1200" dirty="0"/>
              <a:t>. </a:t>
            </a:r>
          </a:p>
        </p:txBody>
      </p:sp>
      <p:pic>
        <p:nvPicPr>
          <p:cNvPr id="6147" name="Picture 3" descr="20170530_1132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4700" y="4635189"/>
            <a:ext cx="3111500" cy="13976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8394700" y="6191313"/>
            <a:ext cx="3111500" cy="461665"/>
          </a:xfrm>
          <a:prstGeom prst="rect">
            <a:avLst/>
          </a:prstGeom>
        </p:spPr>
        <p:txBody>
          <a:bodyPr wrap="square">
            <a:spAutoFit/>
          </a:bodyPr>
          <a:lstStyle/>
          <a:p>
            <a:pPr algn="ctr"/>
            <a:r>
              <a:rPr lang="es-EC" sz="1200" dirty="0"/>
              <a:t>Atención fisiátrica deportista alto rendimiento. </a:t>
            </a:r>
            <a:r>
              <a:rPr lang="es-EC" sz="1200" b="1" dirty="0"/>
              <a:t>Rayos  Infrarrojos</a:t>
            </a:r>
            <a:r>
              <a:rPr lang="es-EC" sz="1200" dirty="0" smtClean="0"/>
              <a:t>. </a:t>
            </a:r>
            <a:endParaRPr lang="es-EC" sz="1200" dirty="0"/>
          </a:p>
        </p:txBody>
      </p:sp>
    </p:spTree>
    <p:extLst>
      <p:ext uri="{BB962C8B-B14F-4D97-AF65-F5344CB8AC3E}">
        <p14:creationId xmlns:p14="http://schemas.microsoft.com/office/powerpoint/2010/main" val="3658314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p:nvPr/>
        </p:nvPicPr>
        <p:blipFill rotWithShape="1">
          <a:blip r:embed="rId2"/>
          <a:srcRect l="14369" t="28778" r="71375" b="45865"/>
          <a:stretch/>
        </p:blipFill>
        <p:spPr bwMode="auto">
          <a:xfrm>
            <a:off x="5274343" y="138480"/>
            <a:ext cx="1744394" cy="1561516"/>
          </a:xfrm>
          <a:prstGeom prst="rect">
            <a:avLst/>
          </a:prstGeom>
          <a:ln>
            <a:noFill/>
          </a:ln>
          <a:extLst>
            <a:ext uri="{53640926-AAD7-44D8-BBD7-CCE9431645EC}">
              <a14:shadowObscured xmlns:a14="http://schemas.microsoft.com/office/drawing/2010/main"/>
            </a:ext>
          </a:extLst>
        </p:spPr>
      </p:pic>
      <p:sp>
        <p:nvSpPr>
          <p:cNvPr id="5" name="CuadroTexto 2"/>
          <p:cNvSpPr txBox="1"/>
          <p:nvPr/>
        </p:nvSpPr>
        <p:spPr>
          <a:xfrm>
            <a:off x="830516" y="1699996"/>
            <a:ext cx="10675683" cy="646331"/>
          </a:xfrm>
          <a:prstGeom prst="rect">
            <a:avLst/>
          </a:prstGeom>
          <a:noFill/>
        </p:spPr>
        <p:txBody>
          <a:bodyPr wrap="square" rtlCol="0">
            <a:spAutoFit/>
          </a:bodyPr>
          <a:lstStyle/>
          <a:p>
            <a:pPr algn="ctr"/>
            <a:r>
              <a:rPr lang="es-MX" b="1" dirty="0" smtClean="0">
                <a:solidFill>
                  <a:schemeClr val="accent5">
                    <a:lumMod val="75000"/>
                  </a:schemeClr>
                </a:solidFill>
              </a:rPr>
              <a:t>PRESUPUESTO  DEL PROYECTO “APOYO ECONÓMICO PARA LOGÍSTICA DEL </a:t>
            </a:r>
            <a:r>
              <a:rPr lang="es-EC" b="1" dirty="0" smtClean="0">
                <a:solidFill>
                  <a:schemeClr val="accent5">
                    <a:lumMod val="75000"/>
                  </a:schemeClr>
                </a:solidFill>
              </a:rPr>
              <a:t>CAMPEONATO PANAMERICANO </a:t>
            </a:r>
            <a:r>
              <a:rPr lang="es-EC" b="1" dirty="0">
                <a:solidFill>
                  <a:schemeClr val="accent5">
                    <a:lumMod val="75000"/>
                  </a:schemeClr>
                </a:solidFill>
              </a:rPr>
              <a:t>INFANTIL </a:t>
            </a:r>
            <a:r>
              <a:rPr lang="es-EC" b="1" dirty="0" smtClean="0">
                <a:solidFill>
                  <a:schemeClr val="accent5">
                    <a:lumMod val="75000"/>
                  </a:schemeClr>
                </a:solidFill>
              </a:rPr>
              <a:t> EN GUAYAQUIL– 2018</a:t>
            </a:r>
            <a:endParaRPr lang="es-EC" b="1" dirty="0">
              <a:solidFill>
                <a:schemeClr val="accent5">
                  <a:lumMod val="75000"/>
                </a:schemeClr>
              </a:solidFill>
            </a:endParaRPr>
          </a:p>
        </p:txBody>
      </p:sp>
      <p:sp>
        <p:nvSpPr>
          <p:cNvPr id="6" name="5 Rectángulo"/>
          <p:cNvSpPr/>
          <p:nvPr/>
        </p:nvSpPr>
        <p:spPr>
          <a:xfrm>
            <a:off x="1028700" y="2392455"/>
            <a:ext cx="6096000" cy="2308324"/>
          </a:xfrm>
          <a:prstGeom prst="rect">
            <a:avLst/>
          </a:prstGeom>
        </p:spPr>
        <p:txBody>
          <a:bodyPr>
            <a:spAutoFit/>
          </a:bodyPr>
          <a:lstStyle/>
          <a:p>
            <a:pPr marL="342900" lvl="0" indent="-342900" algn="just">
              <a:buFont typeface="Arial" panose="020B0604020202020204" pitchFamily="34" charset="0"/>
              <a:buChar char="•"/>
            </a:pPr>
            <a:r>
              <a:rPr lang="es-MX" dirty="0" smtClean="0">
                <a:solidFill>
                  <a:srgbClr val="4472C4">
                    <a:lumMod val="75000"/>
                  </a:srgbClr>
                </a:solidFill>
              </a:rPr>
              <a:t>En el </a:t>
            </a:r>
            <a:r>
              <a:rPr lang="es-MX" dirty="0">
                <a:solidFill>
                  <a:srgbClr val="4472C4">
                    <a:lumMod val="75000"/>
                  </a:srgbClr>
                </a:solidFill>
              </a:rPr>
              <a:t>Acuerdo Ministerial No. </a:t>
            </a:r>
            <a:r>
              <a:rPr lang="es-MX" dirty="0" smtClean="0">
                <a:solidFill>
                  <a:srgbClr val="4472C4">
                    <a:lumMod val="75000"/>
                  </a:srgbClr>
                </a:solidFill>
              </a:rPr>
              <a:t>00471 </a:t>
            </a:r>
            <a:r>
              <a:rPr lang="es-MX" dirty="0">
                <a:solidFill>
                  <a:srgbClr val="4472C4">
                    <a:lumMod val="75000"/>
                  </a:srgbClr>
                </a:solidFill>
              </a:rPr>
              <a:t>con fecha </a:t>
            </a:r>
            <a:r>
              <a:rPr lang="es-MX" dirty="0" smtClean="0">
                <a:solidFill>
                  <a:srgbClr val="4472C4">
                    <a:lumMod val="75000"/>
                  </a:srgbClr>
                </a:solidFill>
              </a:rPr>
              <a:t>21 de septiembre </a:t>
            </a:r>
            <a:r>
              <a:rPr lang="es-MX" dirty="0">
                <a:solidFill>
                  <a:srgbClr val="4472C4">
                    <a:lumMod val="75000"/>
                  </a:srgbClr>
                </a:solidFill>
              </a:rPr>
              <a:t>del 2018, </a:t>
            </a:r>
            <a:r>
              <a:rPr lang="es-MX" dirty="0" smtClean="0">
                <a:solidFill>
                  <a:srgbClr val="4472C4">
                    <a:lumMod val="75000"/>
                  </a:srgbClr>
                </a:solidFill>
              </a:rPr>
              <a:t>la Secretaria del Deporte  </a:t>
            </a:r>
            <a:r>
              <a:rPr lang="es-MX" dirty="0">
                <a:solidFill>
                  <a:srgbClr val="4472C4">
                    <a:lumMod val="75000"/>
                  </a:srgbClr>
                </a:solidFill>
              </a:rPr>
              <a:t>nos asigna el presupuesto </a:t>
            </a:r>
            <a:r>
              <a:rPr lang="es-MX" dirty="0" smtClean="0">
                <a:solidFill>
                  <a:srgbClr val="4472C4">
                    <a:lumMod val="75000"/>
                  </a:srgbClr>
                </a:solidFill>
              </a:rPr>
              <a:t>para  el </a:t>
            </a:r>
            <a:r>
              <a:rPr lang="es-EC" dirty="0">
                <a:solidFill>
                  <a:srgbClr val="4472C4">
                    <a:lumMod val="75000"/>
                  </a:srgbClr>
                </a:solidFill>
              </a:rPr>
              <a:t>Proyecto </a:t>
            </a:r>
            <a:r>
              <a:rPr lang="es-EC" dirty="0" smtClean="0">
                <a:solidFill>
                  <a:srgbClr val="4472C4">
                    <a:lumMod val="75000"/>
                  </a:srgbClr>
                </a:solidFill>
              </a:rPr>
              <a:t>Apoyo </a:t>
            </a:r>
            <a:r>
              <a:rPr lang="es-EC" dirty="0">
                <a:solidFill>
                  <a:srgbClr val="4472C4">
                    <a:lumMod val="75000"/>
                  </a:srgbClr>
                </a:solidFill>
              </a:rPr>
              <a:t>económico para logística del Campeonato Panamericano Infantil en </a:t>
            </a:r>
            <a:r>
              <a:rPr lang="es-EC" dirty="0" smtClean="0">
                <a:solidFill>
                  <a:srgbClr val="4472C4">
                    <a:lumMod val="75000"/>
                  </a:srgbClr>
                </a:solidFill>
              </a:rPr>
              <a:t>Guayaquil, </a:t>
            </a:r>
            <a:r>
              <a:rPr lang="es-MX" dirty="0" smtClean="0">
                <a:solidFill>
                  <a:srgbClr val="4472C4">
                    <a:lumMod val="75000"/>
                  </a:srgbClr>
                </a:solidFill>
              </a:rPr>
              <a:t>por el valor  de $ 25.201,80 dólares, el proyecto se ejecuto al 100%.</a:t>
            </a:r>
          </a:p>
          <a:p>
            <a:pPr marL="342900" lvl="0" indent="-342900" algn="just">
              <a:buFont typeface="Arial" panose="020B0604020202020204" pitchFamily="34" charset="0"/>
              <a:buChar char="•"/>
            </a:pPr>
            <a:endParaRPr lang="es-MX" dirty="0">
              <a:solidFill>
                <a:srgbClr val="4472C4">
                  <a:lumMod val="75000"/>
                </a:srgbClr>
              </a:solidFill>
            </a:endParaRPr>
          </a:p>
          <a:p>
            <a:pPr lvl="0" algn="just"/>
            <a:endParaRPr lang="es-MX" dirty="0">
              <a:solidFill>
                <a:srgbClr val="4472C4">
                  <a:lumMod val="75000"/>
                </a:srgb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787044230"/>
              </p:ext>
            </p:extLst>
          </p:nvPr>
        </p:nvGraphicFramePr>
        <p:xfrm>
          <a:off x="2357185" y="4508500"/>
          <a:ext cx="2917158" cy="1573604"/>
        </p:xfrm>
        <a:graphic>
          <a:graphicData uri="http://schemas.openxmlformats.org/drawingml/2006/table">
            <a:tbl>
              <a:tblPr firstRow="1" bandRow="1">
                <a:tableStyleId>{5C22544A-7EE6-4342-B048-85BDC9FD1C3A}</a:tableStyleId>
              </a:tblPr>
              <a:tblGrid>
                <a:gridCol w="1964657"/>
                <a:gridCol w="952501"/>
              </a:tblGrid>
              <a:tr h="34409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200" dirty="0" smtClean="0">
                          <a:effectLst/>
                        </a:rPr>
                        <a:t>EJECUCIÓN DEL</a:t>
                      </a:r>
                      <a:r>
                        <a:rPr lang="es-EC" sz="1200" baseline="0" dirty="0" smtClean="0">
                          <a:effectLst/>
                        </a:rPr>
                        <a:t> PROYECTO </a:t>
                      </a:r>
                      <a:endParaRPr lang="es-EC" sz="1050" dirty="0" smtClean="0">
                        <a:effectLst/>
                        <a:latin typeface="+mn-lt"/>
                        <a:ea typeface="Calibri"/>
                        <a:cs typeface="Times New Roman"/>
                      </a:endParaRPr>
                    </a:p>
                    <a:p>
                      <a:pPr algn="ctr"/>
                      <a:endParaRPr lang="es-EC" sz="1200" dirty="0"/>
                    </a:p>
                  </a:txBody>
                  <a:tcPr/>
                </a:tc>
                <a:tc hMerge="1">
                  <a:txBody>
                    <a:bodyPr/>
                    <a:lstStyle/>
                    <a:p>
                      <a:endParaRPr lang="es-EC"/>
                    </a:p>
                  </a:txBody>
                  <a:tcPr/>
                </a:tc>
              </a:tr>
              <a:tr h="279101">
                <a:tc>
                  <a:txBody>
                    <a:bodyPr/>
                    <a:lstStyle/>
                    <a:p>
                      <a:pPr>
                        <a:lnSpc>
                          <a:spcPct val="115000"/>
                        </a:lnSpc>
                        <a:spcAft>
                          <a:spcPts val="0"/>
                        </a:spcAft>
                      </a:pPr>
                      <a:r>
                        <a:rPr lang="es-EC" sz="1100" dirty="0">
                          <a:effectLst/>
                        </a:rPr>
                        <a:t>PRESUPUESTADO </a:t>
                      </a:r>
                      <a:r>
                        <a:rPr lang="es-EC" sz="1100" dirty="0" smtClean="0">
                          <a:effectLst/>
                        </a:rPr>
                        <a:t>PROYECTO</a:t>
                      </a:r>
                      <a:endParaRPr lang="es-EC" sz="1000" dirty="0">
                        <a:effectLst/>
                        <a:latin typeface="Calibri"/>
                        <a:ea typeface="Calibri"/>
                        <a:cs typeface="Times New Roman"/>
                      </a:endParaRPr>
                    </a:p>
                  </a:txBody>
                  <a:tcPr marL="68580" marR="68580" marT="0" marB="0"/>
                </a:tc>
                <a:tc>
                  <a:txBody>
                    <a:bodyPr/>
                    <a:lstStyle/>
                    <a:p>
                      <a:pPr algn="r"/>
                      <a:r>
                        <a:rPr lang="es-MX" sz="1200" dirty="0" smtClean="0"/>
                        <a:t>$ 25.201,80</a:t>
                      </a:r>
                      <a:endParaRPr lang="es-EC" sz="1200" dirty="0"/>
                    </a:p>
                  </a:txBody>
                  <a:tcPr/>
                </a:tc>
              </a:tr>
              <a:tr h="279101">
                <a:tc>
                  <a:txBody>
                    <a:bodyPr/>
                    <a:lstStyle/>
                    <a:p>
                      <a:pPr>
                        <a:lnSpc>
                          <a:spcPct val="115000"/>
                        </a:lnSpc>
                        <a:spcAft>
                          <a:spcPts val="0"/>
                        </a:spcAft>
                      </a:pPr>
                      <a:r>
                        <a:rPr lang="es-EC" sz="1100" dirty="0">
                          <a:effectLst/>
                        </a:rPr>
                        <a:t>PRESUPUESTO EJECUTADO</a:t>
                      </a:r>
                      <a:endParaRPr lang="es-EC" sz="1000" dirty="0">
                        <a:effectLst/>
                        <a:latin typeface="Calibri"/>
                        <a:ea typeface="Calibri"/>
                        <a:cs typeface="Times New Roman"/>
                      </a:endParaRPr>
                    </a:p>
                  </a:txBody>
                  <a:tcPr marL="68580" marR="68580" marT="0" marB="0"/>
                </a:tc>
                <a:tc>
                  <a:txBody>
                    <a:bodyPr/>
                    <a:lstStyle/>
                    <a:p>
                      <a:pPr algn="r"/>
                      <a:r>
                        <a:rPr lang="es-MX" sz="1200" dirty="0" smtClean="0"/>
                        <a:t>$ 25.201,80</a:t>
                      </a:r>
                      <a:endParaRPr lang="es-EC" sz="1200" dirty="0"/>
                    </a:p>
                  </a:txBody>
                  <a:tcPr/>
                </a:tc>
              </a:tr>
              <a:tr h="279101">
                <a:tc>
                  <a:txBody>
                    <a:bodyPr/>
                    <a:lstStyle/>
                    <a:p>
                      <a:pPr>
                        <a:lnSpc>
                          <a:spcPct val="115000"/>
                        </a:lnSpc>
                        <a:spcAft>
                          <a:spcPts val="0"/>
                        </a:spcAft>
                      </a:pPr>
                      <a:r>
                        <a:rPr lang="es-EC" sz="1100" dirty="0">
                          <a:effectLst/>
                        </a:rPr>
                        <a:t>REMANENTE </a:t>
                      </a:r>
                      <a:r>
                        <a:rPr lang="es-EC" sz="1100" dirty="0" smtClean="0">
                          <a:effectLst/>
                        </a:rPr>
                        <a:t>PROYECTO</a:t>
                      </a:r>
                      <a:endParaRPr lang="es-EC" sz="1000" dirty="0">
                        <a:effectLst/>
                        <a:latin typeface="Calibri"/>
                        <a:ea typeface="Calibri"/>
                        <a:cs typeface="Times New Roman"/>
                      </a:endParaRPr>
                    </a:p>
                  </a:txBody>
                  <a:tcPr marL="68580" marR="68580" marT="0" marB="0"/>
                </a:tc>
                <a:tc>
                  <a:txBody>
                    <a:bodyPr/>
                    <a:lstStyle/>
                    <a:p>
                      <a:pPr algn="r"/>
                      <a:r>
                        <a:rPr lang="es-MX" sz="1200" dirty="0" smtClean="0"/>
                        <a:t>$ 0,00</a:t>
                      </a:r>
                      <a:endParaRPr lang="es-EC" sz="1200" dirty="0"/>
                    </a:p>
                  </a:txBody>
                  <a:tcPr/>
                </a:tc>
              </a:tr>
              <a:tr h="279101">
                <a:tc>
                  <a:txBody>
                    <a:bodyPr/>
                    <a:lstStyle/>
                    <a:p>
                      <a:pPr>
                        <a:lnSpc>
                          <a:spcPct val="115000"/>
                        </a:lnSpc>
                        <a:spcAft>
                          <a:spcPts val="0"/>
                        </a:spcAft>
                      </a:pPr>
                      <a:r>
                        <a:rPr lang="es-EC" sz="1050" dirty="0">
                          <a:effectLst/>
                        </a:rPr>
                        <a:t>PORCENTAJE CUMPLIMIENTO </a:t>
                      </a:r>
                      <a:endParaRPr lang="es-EC" sz="1000" dirty="0">
                        <a:effectLst/>
                        <a:latin typeface="Calibri"/>
                        <a:ea typeface="Calibri"/>
                        <a:cs typeface="Times New Roman"/>
                      </a:endParaRPr>
                    </a:p>
                  </a:txBody>
                  <a:tcPr marL="68580" marR="68580" marT="0" marB="0"/>
                </a:tc>
                <a:tc>
                  <a:txBody>
                    <a:bodyPr/>
                    <a:lstStyle/>
                    <a:p>
                      <a:pPr algn="r"/>
                      <a:r>
                        <a:rPr lang="es-MX" sz="1200" dirty="0" smtClean="0"/>
                        <a:t>100%</a:t>
                      </a:r>
                      <a:endParaRPr lang="es-EC" sz="1200" dirty="0"/>
                    </a:p>
                  </a:txBody>
                  <a:tcPr/>
                </a:tc>
              </a:tr>
            </a:tbl>
          </a:graphicData>
        </a:graphic>
      </p:graphicFrame>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26400" y="2340995"/>
            <a:ext cx="3035300" cy="18500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8 Imagen"/>
          <p:cNvPicPr/>
          <p:nvPr/>
        </p:nvPicPr>
        <p:blipFill rotWithShape="1">
          <a:blip r:embed="rId4" cstate="print">
            <a:extLst>
              <a:ext uri="{28A0092B-C50C-407E-A947-70E740481C1C}">
                <a14:useLocalDpi xmlns:a14="http://schemas.microsoft.com/office/drawing/2010/main"/>
              </a:ext>
            </a:extLst>
          </a:blip>
          <a:srcRect/>
          <a:stretch/>
        </p:blipFill>
        <p:spPr bwMode="auto">
          <a:xfrm>
            <a:off x="8026400" y="4580895"/>
            <a:ext cx="3022600" cy="19331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15348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108189"/>
            <a:ext cx="1744394" cy="1561516"/>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2341230" y="919716"/>
            <a:ext cx="7610621" cy="5201424"/>
          </a:xfrm>
          <a:prstGeom prst="rect">
            <a:avLst/>
          </a:prstGeom>
        </p:spPr>
        <p:txBody>
          <a:bodyPr wrap="square">
            <a:spAutoFit/>
          </a:bodyPr>
          <a:lstStyle/>
          <a:p>
            <a:pPr lvl="0" algn="ctr"/>
            <a:endParaRPr lang="es-MX" sz="3200" b="1" dirty="0" smtClean="0">
              <a:solidFill>
                <a:srgbClr val="4472C4">
                  <a:lumMod val="75000"/>
                </a:srgbClr>
              </a:solidFill>
            </a:endParaRPr>
          </a:p>
          <a:p>
            <a:pPr lvl="0" algn="ctr"/>
            <a:endParaRPr lang="es-MX" sz="3200" b="1" dirty="0">
              <a:solidFill>
                <a:srgbClr val="4472C4">
                  <a:lumMod val="75000"/>
                </a:srgbClr>
              </a:solidFill>
            </a:endParaRPr>
          </a:p>
          <a:p>
            <a:pPr lvl="0" algn="ctr"/>
            <a:endParaRPr lang="es-MX" sz="3200" b="1" dirty="0">
              <a:solidFill>
                <a:srgbClr val="4472C4">
                  <a:lumMod val="75000"/>
                </a:srgbClr>
              </a:solidFill>
            </a:endParaRPr>
          </a:p>
          <a:p>
            <a:pPr algn="ctr"/>
            <a:r>
              <a:rPr lang="es-MX" sz="3600" b="1" dirty="0" smtClean="0">
                <a:solidFill>
                  <a:srgbClr val="4472C4">
                    <a:lumMod val="75000"/>
                  </a:srgbClr>
                </a:solidFill>
              </a:rPr>
              <a:t>PROYECTO DE INVERSIÓN</a:t>
            </a:r>
            <a:endParaRPr lang="es-MX" sz="3600" b="1" dirty="0">
              <a:solidFill>
                <a:srgbClr val="4472C4">
                  <a:lumMod val="75000"/>
                </a:srgbClr>
              </a:solidFill>
            </a:endParaRPr>
          </a:p>
          <a:p>
            <a:pPr lvl="0" algn="ct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EC" sz="2000" dirty="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MX" sz="2000" b="1" i="1" dirty="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3387258"/>
            <a:ext cx="4800600" cy="273388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081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108189"/>
            <a:ext cx="1744394" cy="1561516"/>
          </a:xfrm>
          <a:prstGeom prst="rect">
            <a:avLst/>
          </a:prstGeom>
          <a:ln>
            <a:no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935188743"/>
              </p:ext>
            </p:extLst>
          </p:nvPr>
        </p:nvGraphicFramePr>
        <p:xfrm>
          <a:off x="1168400" y="2019300"/>
          <a:ext cx="10401300" cy="3601720"/>
        </p:xfrm>
        <a:graphic>
          <a:graphicData uri="http://schemas.openxmlformats.org/drawingml/2006/table">
            <a:tbl>
              <a:tblPr firstRow="1" bandRow="1">
                <a:tableStyleId>{5C22544A-7EE6-4342-B048-85BDC9FD1C3A}</a:tableStyleId>
              </a:tblPr>
              <a:tblGrid>
                <a:gridCol w="3594100"/>
                <a:gridCol w="1790700"/>
                <a:gridCol w="1536700"/>
                <a:gridCol w="1892300"/>
                <a:gridCol w="1587500"/>
              </a:tblGrid>
              <a:tr h="315806">
                <a:tc gridSpan="5">
                  <a:txBody>
                    <a:bodyPr/>
                    <a:lstStyle/>
                    <a:p>
                      <a:pPr algn="ctr"/>
                      <a:r>
                        <a:rPr lang="es-MX" dirty="0" smtClean="0"/>
                        <a:t>CUADRO</a:t>
                      </a:r>
                      <a:r>
                        <a:rPr lang="es-MX" baseline="0" dirty="0" smtClean="0"/>
                        <a:t> GENERAL DE PROYECTO DE INVERSIÓN DE LA FEJ 2018</a:t>
                      </a:r>
                      <a:endParaRPr lang="es-EC" dirty="0"/>
                    </a:p>
                  </a:txBody>
                  <a:tcPr>
                    <a:solidFill>
                      <a:schemeClr val="accent5">
                        <a:lumMod val="75000"/>
                      </a:schemeClr>
                    </a:solidFill>
                  </a:tcPr>
                </a:tc>
                <a:tc hMerge="1">
                  <a:txBody>
                    <a:bodyPr/>
                    <a:lstStyle/>
                    <a:p>
                      <a:endParaRPr lang="es-EC" dirty="0"/>
                    </a:p>
                  </a:txBody>
                  <a:tcPr>
                    <a:solidFill>
                      <a:schemeClr val="accent5">
                        <a:lumMod val="75000"/>
                      </a:schemeClr>
                    </a:solidFill>
                  </a:tcPr>
                </a:tc>
                <a:tc hMerge="1">
                  <a:txBody>
                    <a:bodyPr/>
                    <a:lstStyle/>
                    <a:p>
                      <a:endParaRPr lang="es-EC" dirty="0"/>
                    </a:p>
                  </a:txBody>
                  <a:tcPr>
                    <a:solidFill>
                      <a:schemeClr val="accent5">
                        <a:lumMod val="75000"/>
                      </a:schemeClr>
                    </a:solidFill>
                  </a:tcPr>
                </a:tc>
                <a:tc hMerge="1">
                  <a:txBody>
                    <a:bodyPr/>
                    <a:lstStyle/>
                    <a:p>
                      <a:endParaRPr lang="es-EC" dirty="0"/>
                    </a:p>
                  </a:txBody>
                  <a:tcPr>
                    <a:solidFill>
                      <a:schemeClr val="accent5">
                        <a:lumMod val="75000"/>
                      </a:schemeClr>
                    </a:solidFill>
                  </a:tcPr>
                </a:tc>
                <a:tc hMerge="1">
                  <a:txBody>
                    <a:bodyPr/>
                    <a:lstStyle/>
                    <a:p>
                      <a:endParaRPr lang="es-EC" dirty="0"/>
                    </a:p>
                  </a:txBody>
                  <a:tcPr>
                    <a:solidFill>
                      <a:schemeClr val="accent5">
                        <a:lumMod val="75000"/>
                      </a:schemeClr>
                    </a:solidFill>
                  </a:tcPr>
                </a:tc>
              </a:tr>
              <a:tr h="370840">
                <a:tc>
                  <a:txBody>
                    <a:bodyPr/>
                    <a:lstStyle/>
                    <a:p>
                      <a:pPr algn="ctr"/>
                      <a:endParaRPr lang="es-MX" b="1" dirty="0" smtClean="0">
                        <a:solidFill>
                          <a:schemeClr val="bg1"/>
                        </a:solidFill>
                      </a:endParaRPr>
                    </a:p>
                    <a:p>
                      <a:pPr algn="ctr"/>
                      <a:r>
                        <a:rPr lang="es-MX" b="1" dirty="0" smtClean="0">
                          <a:solidFill>
                            <a:schemeClr val="bg1"/>
                          </a:solidFill>
                        </a:rPr>
                        <a:t>PROYECTO</a:t>
                      </a:r>
                      <a:endParaRPr lang="es-EC" b="1" dirty="0">
                        <a:solidFill>
                          <a:schemeClr val="bg1"/>
                        </a:solidFill>
                      </a:endParaRPr>
                    </a:p>
                  </a:txBody>
                  <a:tcPr>
                    <a:solidFill>
                      <a:schemeClr val="accent1">
                        <a:lumMod val="75000"/>
                      </a:schemeClr>
                    </a:solidFill>
                  </a:tcPr>
                </a:tc>
                <a:tc>
                  <a:txBody>
                    <a:bodyPr/>
                    <a:lstStyle/>
                    <a:p>
                      <a:pPr algn="ctr"/>
                      <a:r>
                        <a:rPr lang="es-MX" b="1" dirty="0" smtClean="0">
                          <a:solidFill>
                            <a:schemeClr val="bg1"/>
                          </a:solidFill>
                        </a:rPr>
                        <a:t>PRESUPUESTO PLANIFICADO</a:t>
                      </a:r>
                      <a:endParaRPr lang="es-EC" b="1" dirty="0">
                        <a:solidFill>
                          <a:schemeClr val="bg1"/>
                        </a:solidFill>
                      </a:endParaRPr>
                    </a:p>
                  </a:txBody>
                  <a:tcPr>
                    <a:solidFill>
                      <a:schemeClr val="accent1">
                        <a:lumMod val="75000"/>
                      </a:schemeClr>
                    </a:solidFill>
                  </a:tcPr>
                </a:tc>
                <a:tc>
                  <a:txBody>
                    <a:bodyPr/>
                    <a:lstStyle/>
                    <a:p>
                      <a:pPr algn="ctr"/>
                      <a:r>
                        <a:rPr lang="es-MX" b="1" dirty="0" smtClean="0">
                          <a:solidFill>
                            <a:schemeClr val="bg1"/>
                          </a:solidFill>
                        </a:rPr>
                        <a:t>PRESUPUESTO EJECUTADO</a:t>
                      </a:r>
                      <a:endParaRPr lang="es-EC" b="1" dirty="0">
                        <a:solidFill>
                          <a:schemeClr val="bg1"/>
                        </a:solidFill>
                      </a:endParaRPr>
                    </a:p>
                  </a:txBody>
                  <a:tcPr>
                    <a:solidFill>
                      <a:schemeClr val="accent1">
                        <a:lumMod val="75000"/>
                      </a:schemeClr>
                    </a:solidFill>
                  </a:tcPr>
                </a:tc>
                <a:tc>
                  <a:txBody>
                    <a:bodyPr/>
                    <a:lstStyle/>
                    <a:p>
                      <a:pPr algn="ctr"/>
                      <a:r>
                        <a:rPr lang="es-MX" b="1" dirty="0" smtClean="0">
                          <a:solidFill>
                            <a:schemeClr val="bg1"/>
                          </a:solidFill>
                        </a:rPr>
                        <a:t>SALDO DE REMANENTE</a:t>
                      </a:r>
                      <a:endParaRPr lang="es-EC" b="1" dirty="0">
                        <a:solidFill>
                          <a:schemeClr val="bg1"/>
                        </a:solidFill>
                      </a:endParaRPr>
                    </a:p>
                  </a:txBody>
                  <a:tcPr>
                    <a:solidFill>
                      <a:schemeClr val="accent1">
                        <a:lumMod val="75000"/>
                      </a:schemeClr>
                    </a:solidFill>
                  </a:tcPr>
                </a:tc>
                <a:tc>
                  <a:txBody>
                    <a:bodyPr/>
                    <a:lstStyle/>
                    <a:p>
                      <a:pPr algn="ctr"/>
                      <a:r>
                        <a:rPr lang="es-MX" b="1" dirty="0" smtClean="0">
                          <a:solidFill>
                            <a:schemeClr val="bg1"/>
                          </a:solidFill>
                        </a:rPr>
                        <a:t>PORCENTAJE DE EJECUCIÓN</a:t>
                      </a:r>
                      <a:endParaRPr lang="es-EC" b="1" dirty="0">
                        <a:solidFill>
                          <a:schemeClr val="bg1"/>
                        </a:solidFill>
                      </a:endParaRPr>
                    </a:p>
                  </a:txBody>
                  <a:tcPr>
                    <a:solidFill>
                      <a:schemeClr val="accent1">
                        <a:lumMod val="75000"/>
                      </a:schemeClr>
                    </a:solidFill>
                  </a:tcPr>
                </a:tc>
              </a:tr>
              <a:tr h="370840">
                <a:tc>
                  <a:txBody>
                    <a:bodyPr/>
                    <a:lstStyle/>
                    <a:p>
                      <a:r>
                        <a:rPr lang="es-EC" sz="1600" dirty="0" smtClean="0"/>
                        <a:t>Alto Rendimiento 2018</a:t>
                      </a:r>
                      <a:endParaRPr lang="es-EC" sz="1600" dirty="0"/>
                    </a:p>
                  </a:txBody>
                  <a:tcPr/>
                </a:tc>
                <a:tc>
                  <a:txBody>
                    <a:bodyPr/>
                    <a:lstStyle/>
                    <a:p>
                      <a:pPr algn="ctr"/>
                      <a:r>
                        <a:rPr lang="es-MX" sz="1600" dirty="0" smtClean="0"/>
                        <a:t>606.173,99</a:t>
                      </a:r>
                      <a:endParaRPr lang="es-EC" sz="1600" dirty="0"/>
                    </a:p>
                  </a:txBody>
                  <a:tcPr/>
                </a:tc>
                <a:tc>
                  <a:txBody>
                    <a:bodyPr/>
                    <a:lstStyle/>
                    <a:p>
                      <a:pPr algn="ctr"/>
                      <a:r>
                        <a:rPr lang="es-MX" sz="1600" dirty="0" smtClean="0"/>
                        <a:t>524.665,15</a:t>
                      </a:r>
                      <a:endParaRPr lang="es-EC" sz="1600" dirty="0"/>
                    </a:p>
                  </a:txBody>
                  <a:tcPr/>
                </a:tc>
                <a:tc>
                  <a:txBody>
                    <a:bodyPr/>
                    <a:lstStyle/>
                    <a:p>
                      <a:pPr algn="ctr"/>
                      <a:r>
                        <a:rPr lang="es-MX" sz="1600" dirty="0" smtClean="0"/>
                        <a:t>81.508,84</a:t>
                      </a:r>
                      <a:endParaRPr lang="es-EC" sz="1600" dirty="0"/>
                    </a:p>
                  </a:txBody>
                  <a:tcPr/>
                </a:tc>
                <a:tc>
                  <a:txBody>
                    <a:bodyPr/>
                    <a:lstStyle/>
                    <a:p>
                      <a:pPr algn="ctr"/>
                      <a:r>
                        <a:rPr lang="es-MX" sz="1600" dirty="0" smtClean="0"/>
                        <a:t>86.55%</a:t>
                      </a:r>
                      <a:endParaRPr lang="es-EC" sz="1600" dirty="0"/>
                    </a:p>
                  </a:txBody>
                  <a:tcPr/>
                </a:tc>
              </a:tr>
              <a:tr h="370840">
                <a:tc>
                  <a:txBody>
                    <a:bodyPr/>
                    <a:lstStyle/>
                    <a:p>
                      <a:r>
                        <a:rPr lang="es-EC" sz="1600" dirty="0" smtClean="0"/>
                        <a:t>XXII Juegos Sudamericanos Escolares Arequipe - Perú</a:t>
                      </a:r>
                      <a:endParaRPr lang="es-EC" sz="1600" dirty="0"/>
                    </a:p>
                  </a:txBody>
                  <a:tcPr/>
                </a:tc>
                <a:tc>
                  <a:txBody>
                    <a:bodyPr/>
                    <a:lstStyle/>
                    <a:p>
                      <a:pPr algn="ctr"/>
                      <a:endParaRPr lang="es-MX" sz="1600" dirty="0" smtClean="0"/>
                    </a:p>
                    <a:p>
                      <a:pPr algn="ctr"/>
                      <a:r>
                        <a:rPr lang="es-MX" sz="1600" dirty="0" smtClean="0"/>
                        <a:t>5.280,48</a:t>
                      </a:r>
                      <a:endParaRPr lang="es-EC" sz="1600" dirty="0"/>
                    </a:p>
                  </a:txBody>
                  <a:tcPr/>
                </a:tc>
                <a:tc>
                  <a:txBody>
                    <a:bodyPr/>
                    <a:lstStyle/>
                    <a:p>
                      <a:pPr algn="ctr"/>
                      <a:endParaRPr lang="es-MX" sz="1600" dirty="0" smtClean="0"/>
                    </a:p>
                    <a:p>
                      <a:pPr algn="ctr"/>
                      <a:r>
                        <a:rPr lang="es-MX" sz="1600" dirty="0" smtClean="0"/>
                        <a:t>4.620,42</a:t>
                      </a:r>
                      <a:endParaRPr lang="es-EC" sz="1600" dirty="0"/>
                    </a:p>
                  </a:txBody>
                  <a:tcPr/>
                </a:tc>
                <a:tc>
                  <a:txBody>
                    <a:bodyPr/>
                    <a:lstStyle/>
                    <a:p>
                      <a:pPr algn="ctr"/>
                      <a:endParaRPr lang="es-MX" sz="1600" dirty="0" smtClean="0"/>
                    </a:p>
                    <a:p>
                      <a:pPr algn="ctr"/>
                      <a:r>
                        <a:rPr lang="es-MX" sz="1600" dirty="0" smtClean="0"/>
                        <a:t>660,06</a:t>
                      </a:r>
                      <a:endParaRPr lang="es-EC" sz="1600" dirty="0"/>
                    </a:p>
                  </a:txBody>
                  <a:tcPr/>
                </a:tc>
                <a:tc>
                  <a:txBody>
                    <a:bodyPr/>
                    <a:lstStyle/>
                    <a:p>
                      <a:pPr algn="ctr"/>
                      <a:endParaRPr lang="es-MX" sz="1600" dirty="0" smtClean="0"/>
                    </a:p>
                    <a:p>
                      <a:pPr algn="ctr"/>
                      <a:r>
                        <a:rPr lang="es-MX" sz="1600" dirty="0" smtClean="0"/>
                        <a:t>87.50%</a:t>
                      </a:r>
                      <a:endParaRPr lang="es-EC" sz="1600" dirty="0"/>
                    </a:p>
                  </a:txBody>
                  <a:tcPr/>
                </a:tc>
              </a:tr>
              <a:tr h="370840">
                <a:tc>
                  <a:txBody>
                    <a:bodyPr/>
                    <a:lstStyle/>
                    <a:p>
                      <a:r>
                        <a:rPr lang="es-EC" sz="1600" dirty="0" smtClean="0"/>
                        <a:t>Proyecto de Circuito Europeo de Cadetes y Campo de entrenamiento Tokio del mes Febrero</a:t>
                      </a:r>
                      <a:endParaRPr lang="es-EC" sz="1600" dirty="0"/>
                    </a:p>
                  </a:txBody>
                  <a:tcPr/>
                </a:tc>
                <a:tc>
                  <a:txBody>
                    <a:bodyPr/>
                    <a:lstStyle/>
                    <a:p>
                      <a:pPr algn="ctr"/>
                      <a:endParaRPr lang="es-MX" sz="1600" dirty="0" smtClean="0"/>
                    </a:p>
                    <a:p>
                      <a:pPr algn="ctr"/>
                      <a:r>
                        <a:rPr lang="es-MX" sz="1600" dirty="0" smtClean="0"/>
                        <a:t>56.396,58</a:t>
                      </a:r>
                      <a:endParaRPr lang="es-EC" sz="1600" dirty="0"/>
                    </a:p>
                  </a:txBody>
                  <a:tcPr/>
                </a:tc>
                <a:tc>
                  <a:txBody>
                    <a:bodyPr/>
                    <a:lstStyle/>
                    <a:p>
                      <a:pPr algn="ctr"/>
                      <a:endParaRPr lang="es-MX" sz="1600" dirty="0" smtClean="0"/>
                    </a:p>
                    <a:p>
                      <a:pPr algn="ctr"/>
                      <a:r>
                        <a:rPr lang="es-MX" sz="1600" dirty="0" smtClean="0"/>
                        <a:t>45.686,04</a:t>
                      </a:r>
                      <a:endParaRPr lang="es-EC" sz="1600" dirty="0"/>
                    </a:p>
                  </a:txBody>
                  <a:tcPr/>
                </a:tc>
                <a:tc>
                  <a:txBody>
                    <a:bodyPr/>
                    <a:lstStyle/>
                    <a:p>
                      <a:pPr algn="ctr"/>
                      <a:endParaRPr lang="es-MX" sz="1600" dirty="0" smtClean="0"/>
                    </a:p>
                    <a:p>
                      <a:pPr algn="ctr"/>
                      <a:r>
                        <a:rPr lang="es-MX" sz="1600" dirty="0" smtClean="0"/>
                        <a:t>10.710,54</a:t>
                      </a:r>
                      <a:endParaRPr lang="es-EC" sz="1600" dirty="0"/>
                    </a:p>
                  </a:txBody>
                  <a:tcPr/>
                </a:tc>
                <a:tc>
                  <a:txBody>
                    <a:bodyPr/>
                    <a:lstStyle/>
                    <a:p>
                      <a:pPr algn="ctr"/>
                      <a:endParaRPr lang="es-MX" sz="1600" dirty="0" smtClean="0"/>
                    </a:p>
                    <a:p>
                      <a:pPr algn="ctr"/>
                      <a:r>
                        <a:rPr lang="es-MX" sz="1600" dirty="0" smtClean="0"/>
                        <a:t>81.01%</a:t>
                      </a:r>
                      <a:endParaRPr lang="es-EC" sz="1600" dirty="0"/>
                    </a:p>
                  </a:txBody>
                  <a:tcPr/>
                </a:tc>
              </a:tr>
              <a:tr h="370840">
                <a:tc>
                  <a:txBody>
                    <a:bodyPr/>
                    <a:lstStyle/>
                    <a:p>
                      <a:r>
                        <a:rPr lang="es-EC" sz="1600" dirty="0" smtClean="0"/>
                        <a:t>Proyecto de campo de entrenamiento con preparación a JJOO de la Juventud y mundial Junior </a:t>
                      </a:r>
                      <a:endParaRPr lang="es-EC" sz="1600" dirty="0"/>
                    </a:p>
                  </a:txBody>
                  <a:tcPr/>
                </a:tc>
                <a:tc>
                  <a:txBody>
                    <a:bodyPr/>
                    <a:lstStyle/>
                    <a:p>
                      <a:pPr algn="ctr"/>
                      <a:endParaRPr lang="es-MX" sz="1600" dirty="0" smtClean="0"/>
                    </a:p>
                    <a:p>
                      <a:pPr algn="ctr"/>
                      <a:r>
                        <a:rPr lang="es-MX" sz="1600" dirty="0" smtClean="0"/>
                        <a:t>14.771,36</a:t>
                      </a:r>
                      <a:endParaRPr lang="es-EC" sz="1600" dirty="0"/>
                    </a:p>
                  </a:txBody>
                  <a:tcPr/>
                </a:tc>
                <a:tc>
                  <a:txBody>
                    <a:bodyPr/>
                    <a:lstStyle/>
                    <a:p>
                      <a:pPr algn="ctr"/>
                      <a:endParaRPr lang="es-MX" sz="1600" dirty="0" smtClean="0"/>
                    </a:p>
                    <a:p>
                      <a:pPr algn="ctr"/>
                      <a:r>
                        <a:rPr lang="es-MX" sz="1600" dirty="0" smtClean="0"/>
                        <a:t>11.289,84</a:t>
                      </a:r>
                      <a:endParaRPr lang="es-EC" sz="1600" dirty="0"/>
                    </a:p>
                  </a:txBody>
                  <a:tcPr/>
                </a:tc>
                <a:tc>
                  <a:txBody>
                    <a:bodyPr/>
                    <a:lstStyle/>
                    <a:p>
                      <a:pPr algn="ctr"/>
                      <a:endParaRPr lang="es-MX" sz="1600" dirty="0" smtClean="0"/>
                    </a:p>
                    <a:p>
                      <a:pPr algn="ctr"/>
                      <a:r>
                        <a:rPr lang="es-MX" sz="1600" dirty="0" smtClean="0"/>
                        <a:t>3.481,52</a:t>
                      </a:r>
                      <a:endParaRPr lang="es-EC" sz="1600" dirty="0"/>
                    </a:p>
                  </a:txBody>
                  <a:tcPr/>
                </a:tc>
                <a:tc>
                  <a:txBody>
                    <a:bodyPr/>
                    <a:lstStyle/>
                    <a:p>
                      <a:pPr algn="ctr"/>
                      <a:endParaRPr lang="es-MX" sz="1600" dirty="0" smtClean="0"/>
                    </a:p>
                    <a:p>
                      <a:pPr algn="ctr"/>
                      <a:r>
                        <a:rPr lang="es-MX" sz="1600" dirty="0" smtClean="0"/>
                        <a:t>76.43%</a:t>
                      </a:r>
                      <a:endParaRPr lang="es-EC" sz="1600" dirty="0"/>
                    </a:p>
                  </a:txBody>
                  <a:tcPr/>
                </a:tc>
              </a:tr>
            </a:tbl>
          </a:graphicData>
        </a:graphic>
      </p:graphicFrame>
    </p:spTree>
    <p:extLst>
      <p:ext uri="{BB962C8B-B14F-4D97-AF65-F5344CB8AC3E}">
        <p14:creationId xmlns:p14="http://schemas.microsoft.com/office/powerpoint/2010/main" val="295200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108189"/>
            <a:ext cx="1744394" cy="1561516"/>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825500" y="1850207"/>
            <a:ext cx="11137900" cy="7478970"/>
          </a:xfrm>
          <a:prstGeom prst="rect">
            <a:avLst/>
          </a:prstGeom>
        </p:spPr>
        <p:txBody>
          <a:bodyPr wrap="square">
            <a:spAutoFit/>
          </a:bodyPr>
          <a:lstStyle/>
          <a:p>
            <a:pPr lvl="0" algn="ctr"/>
            <a:r>
              <a:rPr lang="es-MX" sz="2000" b="1" dirty="0" smtClean="0">
                <a:solidFill>
                  <a:srgbClr val="4472C4">
                    <a:lumMod val="75000"/>
                  </a:srgbClr>
                </a:solidFill>
              </a:rPr>
              <a:t>Aspectos a considerar ALTO RENDIMIENTO 2018</a:t>
            </a: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indent="-342900" algn="just">
              <a:buFont typeface="Arial" panose="020B0604020202020204" pitchFamily="34" charset="0"/>
              <a:buChar char="•"/>
            </a:pPr>
            <a:r>
              <a:rPr lang="es-MX" sz="2000" dirty="0" smtClean="0">
                <a:solidFill>
                  <a:srgbClr val="4472C4">
                    <a:lumMod val="75000"/>
                  </a:srgbClr>
                </a:solidFill>
              </a:rPr>
              <a:t>Bajo Oficio No. MD-SSDAF-2018-0012-OF se aprueba el uso de remanente del proyecto ALTO RENDIMIENTO 2017 para el </a:t>
            </a:r>
            <a:r>
              <a:rPr lang="es-EC" sz="2000" dirty="0">
                <a:solidFill>
                  <a:srgbClr val="4472C4">
                    <a:lumMod val="75000"/>
                  </a:srgbClr>
                </a:solidFill>
              </a:rPr>
              <a:t>Proyecto de Circuito Europeo de Cadetes y Campo de entrenamiento Tokio </a:t>
            </a:r>
            <a:r>
              <a:rPr lang="es-EC" sz="2000" dirty="0" smtClean="0">
                <a:solidFill>
                  <a:srgbClr val="4472C4">
                    <a:lumMod val="75000"/>
                  </a:srgbClr>
                </a:solidFill>
              </a:rPr>
              <a:t>–Japón del </a:t>
            </a:r>
            <a:r>
              <a:rPr lang="es-EC" sz="2000" dirty="0">
                <a:solidFill>
                  <a:srgbClr val="4472C4">
                    <a:lumMod val="75000"/>
                  </a:srgbClr>
                </a:solidFill>
              </a:rPr>
              <a:t>mes </a:t>
            </a:r>
            <a:r>
              <a:rPr lang="es-EC" sz="2000" dirty="0" smtClean="0">
                <a:solidFill>
                  <a:srgbClr val="4472C4">
                    <a:lumMod val="75000"/>
                  </a:srgbClr>
                </a:solidFill>
              </a:rPr>
              <a:t>Febrero 2018</a:t>
            </a:r>
            <a:r>
              <a:rPr lang="es-MX" sz="2000" dirty="0" smtClean="0">
                <a:solidFill>
                  <a:srgbClr val="4472C4">
                    <a:lumMod val="75000"/>
                  </a:srgbClr>
                </a:solidFill>
              </a:rPr>
              <a:t>, por el valor de $ 56.396,58</a:t>
            </a:r>
          </a:p>
          <a:p>
            <a:pPr lvl="0" algn="just"/>
            <a:endParaRPr lang="es-MX" sz="2000" dirty="0" smtClean="0">
              <a:solidFill>
                <a:srgbClr val="4472C4">
                  <a:lumMod val="75000"/>
                </a:srgbClr>
              </a:solidFill>
            </a:endParaRPr>
          </a:p>
          <a:p>
            <a:pPr marL="342900" indent="-342900" algn="just">
              <a:buFont typeface="Arial" panose="020B0604020202020204" pitchFamily="34" charset="0"/>
              <a:buChar char="•"/>
            </a:pPr>
            <a:r>
              <a:rPr lang="es-MX" sz="2000" dirty="0" smtClean="0">
                <a:solidFill>
                  <a:srgbClr val="4472C4">
                    <a:lumMod val="75000"/>
                  </a:srgbClr>
                </a:solidFill>
              </a:rPr>
              <a:t>Mediante oficio No. MD-SSDAF-2018-0051-OF  con fecha 6 de febrero del 2018 la Secretaria del Deporte nos aprueban el presupuesto del Proyecto Alto Rendimiento 2018, la asignación del proyecto fue de $ 606.173,99 dólares americanos,   se ejecuto 86.55%. </a:t>
            </a:r>
          </a:p>
          <a:p>
            <a:pPr marL="342900" indent="-342900" algn="just">
              <a:buFont typeface="Arial" panose="020B0604020202020204" pitchFamily="34" charset="0"/>
              <a:buChar char="•"/>
            </a:pPr>
            <a:endParaRPr lang="es-EC" sz="2000" dirty="0">
              <a:solidFill>
                <a:srgbClr val="4472C4">
                  <a:lumMod val="75000"/>
                </a:srgbClr>
              </a:solidFill>
            </a:endParaRPr>
          </a:p>
          <a:p>
            <a:pPr marL="342900" lvl="0" indent="-342900" algn="just">
              <a:buFont typeface="Arial" panose="020B0604020202020204" pitchFamily="34" charset="0"/>
              <a:buChar char="•"/>
            </a:pPr>
            <a:r>
              <a:rPr lang="es-MX" sz="2000" dirty="0" smtClean="0">
                <a:solidFill>
                  <a:srgbClr val="4472C4">
                    <a:lumMod val="75000"/>
                  </a:srgbClr>
                </a:solidFill>
              </a:rPr>
              <a:t> El uso del remanente del ALTO RENDIMIENTO 2018 representa el 13,45% no ejecutado en 2018, se realizará un proyecto denominada “ Uso de remanentes para la Gira Europa a  América de Competencias, Campo de entrenamiento y Concentrados Nacionales” para que los deportistas puedan asistir a eventos entre los meses de enero y febrero, que se descuenta del ALTO RENDIMIENTO 2019, como asignación inicial, para inicio de ejercicio fiscal.</a:t>
            </a: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EC" sz="2000" dirty="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MX" sz="2000" b="1" i="1" dirty="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p:txBody>
      </p:sp>
    </p:spTree>
    <p:extLst>
      <p:ext uri="{BB962C8B-B14F-4D97-AF65-F5344CB8AC3E}">
        <p14:creationId xmlns:p14="http://schemas.microsoft.com/office/powerpoint/2010/main" val="3408306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4"/>
          <p:cNvPicPr/>
          <p:nvPr/>
        </p:nvPicPr>
        <p:blipFill rotWithShape="1">
          <a:blip r:embed="rId2"/>
          <a:srcRect l="14369" t="28778" r="71375" b="45865"/>
          <a:stretch/>
        </p:blipFill>
        <p:spPr bwMode="auto">
          <a:xfrm>
            <a:off x="5274344" y="108189"/>
            <a:ext cx="1744394" cy="1561516"/>
          </a:xfrm>
          <a:prstGeom prst="rect">
            <a:avLst/>
          </a:prstGeom>
          <a:ln>
            <a:noFill/>
          </a:ln>
          <a:extLst>
            <a:ext uri="{53640926-AAD7-44D8-BBD7-CCE9431645EC}">
              <a14:shadowObscured xmlns:a14="http://schemas.microsoft.com/office/drawing/2010/main"/>
            </a:ext>
          </a:extLst>
        </p:spPr>
      </p:pic>
      <p:graphicFrame>
        <p:nvGraphicFramePr>
          <p:cNvPr id="4" name="3 Diagrama"/>
          <p:cNvGraphicFramePr/>
          <p:nvPr>
            <p:extLst>
              <p:ext uri="{D42A27DB-BD31-4B8C-83A1-F6EECF244321}">
                <p14:modId xmlns:p14="http://schemas.microsoft.com/office/powerpoint/2010/main" val="4180395039"/>
              </p:ext>
            </p:extLst>
          </p:nvPr>
        </p:nvGraphicFramePr>
        <p:xfrm>
          <a:off x="2133600" y="7117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3225800" y="5097555"/>
            <a:ext cx="6096000" cy="1754326"/>
          </a:xfrm>
          <a:prstGeom prst="rect">
            <a:avLst/>
          </a:prstGeom>
        </p:spPr>
        <p:txBody>
          <a:bodyPr>
            <a:spAutoFit/>
          </a:bodyPr>
          <a:lstStyle/>
          <a:p>
            <a:pPr lvl="0" algn="ctr"/>
            <a:r>
              <a:rPr lang="es-MX" b="1" dirty="0" smtClean="0">
                <a:solidFill>
                  <a:srgbClr val="4472C4">
                    <a:lumMod val="75000"/>
                  </a:srgbClr>
                </a:solidFill>
              </a:rPr>
              <a:t>ASPECTOS A CONSIDERAR </a:t>
            </a:r>
          </a:p>
          <a:p>
            <a:pPr lvl="0" algn="just"/>
            <a:endParaRPr lang="es-MX" dirty="0" smtClean="0">
              <a:solidFill>
                <a:srgbClr val="4472C4">
                  <a:lumMod val="75000"/>
                </a:srgbClr>
              </a:solidFill>
            </a:endParaRPr>
          </a:p>
          <a:p>
            <a:pPr lvl="0" algn="just"/>
            <a:r>
              <a:rPr lang="es-MX" dirty="0" smtClean="0">
                <a:solidFill>
                  <a:srgbClr val="4472C4">
                    <a:lumMod val="75000"/>
                  </a:srgbClr>
                </a:solidFill>
              </a:rPr>
              <a:t>Los proyectos mencionado fueron ejecutados y se envió el informe para que se proceda a la liquidación con la Secretaria del Deporte </a:t>
            </a:r>
            <a:endParaRPr lang="es-MX" dirty="0">
              <a:solidFill>
                <a:srgbClr val="4472C4">
                  <a:lumMod val="75000"/>
                </a:srgbClr>
              </a:solidFill>
            </a:endParaRPr>
          </a:p>
          <a:p>
            <a:pPr lvl="0" algn="just"/>
            <a:endParaRPr lang="es-MX" dirty="0">
              <a:solidFill>
                <a:srgbClr val="4472C4">
                  <a:lumMod val="75000"/>
                </a:srgbClr>
              </a:solidFill>
            </a:endParaRPr>
          </a:p>
        </p:txBody>
      </p:sp>
      <p:sp>
        <p:nvSpPr>
          <p:cNvPr id="6" name="5 Rectángulo"/>
          <p:cNvSpPr/>
          <p:nvPr/>
        </p:nvSpPr>
        <p:spPr>
          <a:xfrm>
            <a:off x="177800" y="1645951"/>
            <a:ext cx="3911600" cy="677108"/>
          </a:xfrm>
          <a:prstGeom prst="rect">
            <a:avLst/>
          </a:prstGeom>
        </p:spPr>
        <p:txBody>
          <a:bodyPr wrap="square">
            <a:spAutoFit/>
          </a:bodyPr>
          <a:lstStyle/>
          <a:p>
            <a:pPr lvl="0" algn="ctr"/>
            <a:r>
              <a:rPr lang="es-MX" sz="2000" b="1" dirty="0" smtClean="0">
                <a:solidFill>
                  <a:srgbClr val="4472C4">
                    <a:lumMod val="75000"/>
                  </a:srgbClr>
                </a:solidFill>
              </a:rPr>
              <a:t>PROYECTO INVERSIÓN</a:t>
            </a:r>
            <a:r>
              <a:rPr lang="es-MX" sz="2000" dirty="0" smtClean="0">
                <a:solidFill>
                  <a:srgbClr val="4472C4">
                    <a:lumMod val="75000"/>
                  </a:srgbClr>
                </a:solidFill>
              </a:rPr>
              <a:t> </a:t>
            </a:r>
            <a:endParaRPr lang="es-MX" sz="2000" dirty="0">
              <a:solidFill>
                <a:srgbClr val="4472C4">
                  <a:lumMod val="75000"/>
                </a:srgbClr>
              </a:solidFill>
            </a:endParaRPr>
          </a:p>
          <a:p>
            <a:pPr lvl="0" algn="just"/>
            <a:endParaRPr lang="es-MX" dirty="0">
              <a:solidFill>
                <a:srgbClr val="4472C4">
                  <a:lumMod val="75000"/>
                </a:srgbClr>
              </a:solidFill>
            </a:endParaRPr>
          </a:p>
        </p:txBody>
      </p:sp>
    </p:spTree>
    <p:extLst>
      <p:ext uri="{BB962C8B-B14F-4D97-AF65-F5344CB8AC3E}">
        <p14:creationId xmlns:p14="http://schemas.microsoft.com/office/powerpoint/2010/main" val="3377290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523" y="1874836"/>
            <a:ext cx="5829300" cy="32385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Rectángulo"/>
          <p:cNvSpPr/>
          <p:nvPr/>
        </p:nvSpPr>
        <p:spPr>
          <a:xfrm>
            <a:off x="119594" y="232370"/>
            <a:ext cx="6560606" cy="923330"/>
          </a:xfrm>
          <a:prstGeom prst="rect">
            <a:avLst/>
          </a:prstGeom>
          <a:noFill/>
        </p:spPr>
        <p:txBody>
          <a:bodyPr wrap="none" lIns="91440" tIns="45720" rIns="91440" bIns="45720">
            <a:prstTxWarp prst="textArchDown">
              <a:avLst/>
            </a:prstTxWarp>
            <a:spAutoFit/>
            <a:scene3d>
              <a:camera prst="orthographicFront"/>
              <a:lightRig rig="threePt" dir="t"/>
            </a:scene3d>
            <a:sp3d extrusionH="57150">
              <a:bevelT w="38100" h="38100" prst="slope"/>
            </a:sp3d>
          </a:bodyPr>
          <a:lstStyle/>
          <a:p>
            <a:pPr algn="ctr"/>
            <a:r>
              <a:rPr lang="es-E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CON </a:t>
            </a:r>
            <a:r>
              <a:rPr lang="es-E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MIRAS </a:t>
            </a:r>
            <a:r>
              <a:rPr lang="es-ES" sz="8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rPr>
              <a:t>A </a:t>
            </a:r>
            <a:endParaRPr lang="es-ES"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6">
                    <a:satMod val="175000"/>
                    <a:alpha val="40000"/>
                  </a:schemeClr>
                </a:glow>
              </a:effectLst>
            </a:endParaRPr>
          </a:p>
        </p:txBody>
      </p:sp>
      <p:sp>
        <p:nvSpPr>
          <p:cNvPr id="3" name="2 Rectángulo"/>
          <p:cNvSpPr/>
          <p:nvPr/>
        </p:nvSpPr>
        <p:spPr>
          <a:xfrm>
            <a:off x="6800846" y="5325070"/>
            <a:ext cx="4699556" cy="1200329"/>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s-E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12700" stA="28000" endPos="45000" dist="1000" dir="5400000" sy="-100000" algn="bl" rotWithShape="0"/>
                </a:effectLst>
              </a:rPr>
              <a:t>TOKIO 2020</a:t>
            </a:r>
            <a:endParaRPr lang="es-E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reflection blurRad="12700" stA="28000" endPos="45000" dist="1000" dir="5400000" sy="-100000" algn="bl" rotWithShape="0"/>
              </a:effectLst>
            </a:endParaRPr>
          </a:p>
        </p:txBody>
      </p:sp>
    </p:spTree>
    <p:extLst>
      <p:ext uri="{BB962C8B-B14F-4D97-AF65-F5344CB8AC3E}">
        <p14:creationId xmlns:p14="http://schemas.microsoft.com/office/powerpoint/2010/main" val="764576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847820" y="2138686"/>
            <a:ext cx="8961120" cy="3970318"/>
          </a:xfrm>
          <a:prstGeom prst="rect">
            <a:avLst/>
          </a:prstGeom>
          <a:noFill/>
        </p:spPr>
        <p:txBody>
          <a:bodyPr wrap="square" rtlCol="0">
            <a:spAutoFit/>
          </a:bodyPr>
          <a:lstStyle/>
          <a:p>
            <a:pPr algn="ctr"/>
            <a:r>
              <a:rPr lang="es-MX" sz="2000" b="1" i="1" dirty="0" smtClean="0">
                <a:solidFill>
                  <a:schemeClr val="accent5">
                    <a:lumMod val="75000"/>
                  </a:schemeClr>
                </a:solidFill>
              </a:rPr>
              <a:t>INTRODUCCIÓN</a:t>
            </a:r>
          </a:p>
          <a:p>
            <a:pPr algn="just"/>
            <a:endParaRPr lang="es-MX" sz="2000" i="1" dirty="0">
              <a:solidFill>
                <a:schemeClr val="accent5">
                  <a:lumMod val="75000"/>
                </a:schemeClr>
              </a:solidFill>
            </a:endParaRPr>
          </a:p>
          <a:p>
            <a:pPr marL="342900" indent="-342900" algn="just">
              <a:buFont typeface="Arial" panose="020B0604020202020204" pitchFamily="34" charset="0"/>
              <a:buChar char="•"/>
            </a:pPr>
            <a:r>
              <a:rPr lang="es-MX" sz="2000" dirty="0" smtClean="0">
                <a:solidFill>
                  <a:schemeClr val="accent5">
                    <a:lumMod val="75000"/>
                  </a:schemeClr>
                </a:solidFill>
              </a:rPr>
              <a:t>La Federación Ecuatoriana de Judo fue creada el 3 de Julio de 1981, en la ciudad de Guayaquil, y validada en el Registro Oficial No. 54, del 7 de Agosto de 1981.</a:t>
            </a:r>
          </a:p>
          <a:p>
            <a:pPr marL="342900" indent="-342900" algn="just">
              <a:buFont typeface="Arial" panose="020B0604020202020204" pitchFamily="34" charset="0"/>
              <a:buChar char="•"/>
            </a:pPr>
            <a:endParaRPr lang="es-MX" sz="2000" dirty="0">
              <a:solidFill>
                <a:schemeClr val="accent5">
                  <a:lumMod val="75000"/>
                </a:schemeClr>
              </a:solidFill>
            </a:endParaRPr>
          </a:p>
          <a:p>
            <a:pPr marL="342900" indent="-342900" algn="just">
              <a:buFont typeface="Arial" panose="020B0604020202020204" pitchFamily="34" charset="0"/>
              <a:buChar char="•"/>
            </a:pPr>
            <a:r>
              <a:rPr lang="es-EC" sz="2000" dirty="0">
                <a:solidFill>
                  <a:schemeClr val="accent5">
                    <a:lumMod val="75000"/>
                  </a:schemeClr>
                </a:solidFill>
              </a:rPr>
              <a:t>Johan Moes, es sin duda el responsable que exista judo en Guayaquil y posteriormente en todo el Ecuador, con la ayuda del Dr. Agustín Arroyo Yerovi en ese entonces practicante de la arte Marcial de Judo hicieron que se desarrolle este bello deporte en el país. Luego con la llegada del sensei Yuriyuki Yamamoto en 1952 el judo de nuestro país tomó un giro ascendente en sus enseñanzas basadas en el </a:t>
            </a:r>
            <a:r>
              <a:rPr lang="es-EC" sz="2000" dirty="0" smtClean="0">
                <a:solidFill>
                  <a:schemeClr val="accent5">
                    <a:lumMod val="75000"/>
                  </a:schemeClr>
                </a:solidFill>
              </a:rPr>
              <a:t>kodokan.</a:t>
            </a:r>
            <a:endParaRPr lang="es-MX" sz="2000" dirty="0" smtClean="0">
              <a:solidFill>
                <a:schemeClr val="accent5">
                  <a:lumMod val="75000"/>
                </a:schemeClr>
              </a:solidFill>
            </a:endParaRPr>
          </a:p>
          <a:p>
            <a:pPr algn="just"/>
            <a:endParaRPr lang="es-MX" sz="1600" b="1" i="1" dirty="0">
              <a:solidFill>
                <a:schemeClr val="accent5">
                  <a:lumMod val="75000"/>
                </a:schemeClr>
              </a:solidFill>
            </a:endParaRPr>
          </a:p>
          <a:p>
            <a:pPr algn="just"/>
            <a:endParaRPr lang="es-EC" sz="1600" b="1" i="1" dirty="0">
              <a:solidFill>
                <a:schemeClr val="accent5">
                  <a:lumMod val="75000"/>
                </a:schemeClr>
              </a:solidFill>
            </a:endParaRPr>
          </a:p>
        </p:txBody>
      </p:sp>
      <p:pic>
        <p:nvPicPr>
          <p:cNvPr id="7" name="Imagen 6"/>
          <p:cNvPicPr/>
          <p:nvPr/>
        </p:nvPicPr>
        <p:blipFill rotWithShape="1">
          <a:blip r:embed="rId2" cstate="email">
            <a:extLst>
              <a:ext uri="{28A0092B-C50C-407E-A947-70E740481C1C}">
                <a14:useLocalDpi xmlns:a14="http://schemas.microsoft.com/office/drawing/2010/main"/>
              </a:ext>
            </a:extLst>
          </a:blip>
          <a:srcRect/>
          <a:stretch/>
        </p:blipFill>
        <p:spPr bwMode="auto">
          <a:xfrm>
            <a:off x="5317588" y="478300"/>
            <a:ext cx="1744394" cy="15615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6215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4394" y="1824449"/>
            <a:ext cx="8804294" cy="3477875"/>
          </a:xfrm>
          <a:prstGeom prst="rect">
            <a:avLst/>
          </a:prstGeom>
        </p:spPr>
        <p:txBody>
          <a:bodyPr wrap="square">
            <a:spAutoFit/>
          </a:bodyPr>
          <a:lstStyle/>
          <a:p>
            <a:pPr lvl="0" algn="ctr"/>
            <a:r>
              <a:rPr lang="es-MX" sz="2000" b="1" dirty="0" smtClean="0">
                <a:solidFill>
                  <a:srgbClr val="4472C4">
                    <a:lumMod val="75000"/>
                  </a:srgbClr>
                </a:solidFill>
              </a:rPr>
              <a:t>Objetivo General POA 2018</a:t>
            </a:r>
            <a:endParaRPr lang="es-EC" sz="2000" b="1" dirty="0" smtClean="0">
              <a:solidFill>
                <a:srgbClr val="4472C4">
                  <a:lumMod val="75000"/>
                </a:srgbClr>
              </a:solidFill>
            </a:endParaRPr>
          </a:p>
          <a:p>
            <a:pPr lvl="0" algn="just"/>
            <a:endParaRPr lang="es-EC" sz="2000" dirty="0">
              <a:solidFill>
                <a:srgbClr val="4472C4">
                  <a:lumMod val="75000"/>
                </a:srgbClr>
              </a:solidFill>
            </a:endParaRPr>
          </a:p>
          <a:p>
            <a:pPr marL="342900" lvl="0" indent="-342900" algn="just">
              <a:buFont typeface="Arial" panose="020B0604020202020204" pitchFamily="34" charset="0"/>
              <a:buChar char="•"/>
            </a:pPr>
            <a:r>
              <a:rPr lang="es-EC" sz="2000" dirty="0" smtClean="0">
                <a:solidFill>
                  <a:srgbClr val="4472C4">
                    <a:lumMod val="75000"/>
                  </a:srgbClr>
                </a:solidFill>
              </a:rPr>
              <a:t>Facilitar la consecución de logros deportivos a nivel nacional e internacional de las y los deportistas de Judo, en un marco integral de entrenamiento y preparación.</a:t>
            </a: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MX" sz="2000" b="1" i="1" dirty="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p:txBody>
      </p:sp>
      <p:pic>
        <p:nvPicPr>
          <p:cNvPr id="3" name="Imagen 2"/>
          <p:cNvPicPr>
            <a:picLocks noChangeAspect="1"/>
          </p:cNvPicPr>
          <p:nvPr/>
        </p:nvPicPr>
        <p:blipFill rotWithShape="1">
          <a:blip r:embed="rId2"/>
          <a:srcRect l="51000" t="38558" r="16923" b="35206"/>
          <a:stretch/>
        </p:blipFill>
        <p:spPr>
          <a:xfrm>
            <a:off x="3516923" y="3538023"/>
            <a:ext cx="5430129" cy="2497017"/>
          </a:xfrm>
          <a:prstGeom prst="rect">
            <a:avLst/>
          </a:prstGeom>
        </p:spPr>
      </p:pic>
      <p:pic>
        <p:nvPicPr>
          <p:cNvPr id="8" name="Imagen 7"/>
          <p:cNvPicPr/>
          <p:nvPr/>
        </p:nvPicPr>
        <p:blipFill rotWithShape="1">
          <a:blip r:embed="rId3"/>
          <a:srcRect l="14369" t="28778" r="71375" b="45865"/>
          <a:stretch/>
        </p:blipFill>
        <p:spPr bwMode="auto">
          <a:xfrm>
            <a:off x="5274344" y="262933"/>
            <a:ext cx="1744394" cy="15615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9868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202311"/>
            <a:ext cx="1744394" cy="1561516"/>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1744394" y="1824449"/>
            <a:ext cx="8804294" cy="5940088"/>
          </a:xfrm>
          <a:prstGeom prst="rect">
            <a:avLst/>
          </a:prstGeom>
        </p:spPr>
        <p:txBody>
          <a:bodyPr wrap="square">
            <a:spAutoFit/>
          </a:bodyPr>
          <a:lstStyle/>
          <a:p>
            <a:pPr lvl="0" algn="ctr"/>
            <a:r>
              <a:rPr lang="es-MX" sz="2000" b="1" dirty="0" smtClean="0">
                <a:solidFill>
                  <a:srgbClr val="4472C4">
                    <a:lumMod val="75000"/>
                  </a:srgbClr>
                </a:solidFill>
              </a:rPr>
              <a:t>Objetivos Específicos</a:t>
            </a:r>
          </a:p>
          <a:p>
            <a:pPr lvl="0"/>
            <a:endParaRPr lang="es-MX" sz="2000" b="1" dirty="0" smtClean="0">
              <a:solidFill>
                <a:srgbClr val="4472C4">
                  <a:lumMod val="75000"/>
                </a:srgbClr>
              </a:solidFill>
            </a:endParaRPr>
          </a:p>
          <a:p>
            <a:pPr lvl="0"/>
            <a:endParaRPr lang="es-MX" sz="2000" b="1" dirty="0" smtClean="0">
              <a:solidFill>
                <a:srgbClr val="4472C4">
                  <a:lumMod val="75000"/>
                </a:srgbClr>
              </a:solidFill>
            </a:endParaRPr>
          </a:p>
          <a:p>
            <a:pPr marL="342900" lvl="0" indent="-342900" algn="just">
              <a:buFont typeface="Arial" panose="020B0604020202020204" pitchFamily="34" charset="0"/>
              <a:buChar char="•"/>
            </a:pPr>
            <a:r>
              <a:rPr lang="es-MX" sz="2000" dirty="0" smtClean="0">
                <a:solidFill>
                  <a:srgbClr val="4472C4">
                    <a:lumMod val="75000"/>
                  </a:srgbClr>
                </a:solidFill>
              </a:rPr>
              <a:t>Gestionar los recursos asignados de manera eficiente, dentro de la Planificación Operativa Anual y el Proyecto de Alto Rendimiento 2018.</a:t>
            </a:r>
          </a:p>
          <a:p>
            <a:pPr lvl="0" algn="just"/>
            <a:endParaRPr lang="es-MX" sz="2000" dirty="0" smtClean="0">
              <a:solidFill>
                <a:srgbClr val="4472C4">
                  <a:lumMod val="75000"/>
                </a:srgbClr>
              </a:solidFill>
            </a:endParaRPr>
          </a:p>
          <a:p>
            <a:pPr marL="342900" lvl="0" indent="-342900" algn="just">
              <a:buFont typeface="Arial" panose="020B0604020202020204" pitchFamily="34" charset="0"/>
              <a:buChar char="•"/>
            </a:pPr>
            <a:r>
              <a:rPr lang="es-MX" sz="2000" dirty="0" smtClean="0">
                <a:solidFill>
                  <a:srgbClr val="4472C4">
                    <a:lumMod val="75000"/>
                  </a:srgbClr>
                </a:solidFill>
              </a:rPr>
              <a:t>Administrar los recursos y los bienes, de manera integral, para la consecución de los objetivos deportivos y administrativos de la institución.</a:t>
            </a: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EC" sz="2000" dirty="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MX" sz="2000" b="1" i="1" dirty="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p:txBody>
      </p:sp>
    </p:spTree>
    <p:extLst>
      <p:ext uri="{BB962C8B-B14F-4D97-AF65-F5344CB8AC3E}">
        <p14:creationId xmlns:p14="http://schemas.microsoft.com/office/powerpoint/2010/main" val="3629773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506773"/>
            <a:ext cx="1744394" cy="1561516"/>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2461846" y="1814732"/>
            <a:ext cx="7610621" cy="8094524"/>
          </a:xfrm>
          <a:prstGeom prst="rect">
            <a:avLst/>
          </a:prstGeom>
        </p:spPr>
        <p:txBody>
          <a:bodyPr wrap="square">
            <a:spAutoFit/>
          </a:bodyPr>
          <a:lstStyle/>
          <a:p>
            <a:pPr lvl="0" algn="ctr"/>
            <a:endParaRPr lang="es-MX" sz="3200" b="1" dirty="0" smtClean="0">
              <a:solidFill>
                <a:srgbClr val="4472C4">
                  <a:lumMod val="75000"/>
                </a:srgbClr>
              </a:solidFill>
            </a:endParaRPr>
          </a:p>
          <a:p>
            <a:pPr lvl="0" algn="ctr"/>
            <a:endParaRPr lang="es-MX" sz="3200" b="1" dirty="0">
              <a:solidFill>
                <a:srgbClr val="4472C4">
                  <a:lumMod val="75000"/>
                </a:srgbClr>
              </a:solidFill>
            </a:endParaRPr>
          </a:p>
          <a:p>
            <a:pPr lvl="0" algn="ctr"/>
            <a:r>
              <a:rPr lang="es-MX" sz="3200" b="1" dirty="0" smtClean="0">
                <a:solidFill>
                  <a:srgbClr val="4472C4">
                    <a:lumMod val="75000"/>
                  </a:srgbClr>
                </a:solidFill>
              </a:rPr>
              <a:t>PRESUPUESTOS </a:t>
            </a:r>
          </a:p>
          <a:p>
            <a:pPr lvl="0" algn="ctr"/>
            <a:endParaRPr lang="es-MX" sz="3200" b="1" dirty="0" smtClean="0">
              <a:solidFill>
                <a:srgbClr val="4472C4">
                  <a:lumMod val="75000"/>
                </a:srgbClr>
              </a:solidFill>
            </a:endParaRPr>
          </a:p>
          <a:p>
            <a:pPr lvl="0" algn="ctr"/>
            <a:r>
              <a:rPr lang="es-MX" sz="3200" b="1" dirty="0" smtClean="0">
                <a:solidFill>
                  <a:srgbClr val="4472C4">
                    <a:lumMod val="75000"/>
                  </a:srgbClr>
                </a:solidFill>
              </a:rPr>
              <a:t>2018</a:t>
            </a:r>
          </a:p>
          <a:p>
            <a:pPr lvl="0" algn="ctr"/>
            <a:endParaRPr lang="es-MX" sz="3200" b="1" dirty="0">
              <a:solidFill>
                <a:srgbClr val="4472C4">
                  <a:lumMod val="75000"/>
                </a:srgbClr>
              </a:solidFill>
            </a:endParaRPr>
          </a:p>
          <a:p>
            <a:pPr lvl="0" algn="ctr"/>
            <a:r>
              <a:rPr lang="es-MX" sz="3200" b="1" dirty="0" smtClean="0">
                <a:solidFill>
                  <a:srgbClr val="4472C4">
                    <a:lumMod val="75000"/>
                  </a:srgbClr>
                </a:solidFill>
              </a:rPr>
              <a:t>PLAN OPERATIVO ANUAL </a:t>
            </a:r>
            <a:endParaRPr lang="es-MX" sz="3200" b="1" dirty="0">
              <a:solidFill>
                <a:srgbClr val="4472C4">
                  <a:lumMod val="75000"/>
                </a:srgbClr>
              </a:solidFill>
            </a:endParaRPr>
          </a:p>
          <a:p>
            <a:pPr lvl="0" algn="ctr"/>
            <a:r>
              <a:rPr lang="es-MX" sz="3200" b="1" dirty="0" smtClean="0">
                <a:solidFill>
                  <a:srgbClr val="4472C4">
                    <a:lumMod val="75000"/>
                  </a:srgbClr>
                </a:solidFill>
              </a:rPr>
              <a:t>PROYECTO DE INVERSIÓN</a:t>
            </a:r>
          </a:p>
          <a:p>
            <a:pPr algn="ctr"/>
            <a:r>
              <a:rPr lang="es-MX" sz="3200" b="1" dirty="0">
                <a:solidFill>
                  <a:srgbClr val="4472C4">
                    <a:lumMod val="75000"/>
                  </a:srgbClr>
                </a:solidFill>
              </a:rPr>
              <a:t>ALTO RENDIMIENTO</a:t>
            </a:r>
          </a:p>
          <a:p>
            <a:pPr lvl="0" algn="ctr"/>
            <a:endParaRPr lang="es-MX" sz="3200" dirty="0" smtClean="0">
              <a:solidFill>
                <a:srgbClr val="4472C4">
                  <a:lumMod val="75000"/>
                </a:srgbClr>
              </a:solidFill>
            </a:endParaRP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EC" sz="2000" dirty="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MX" sz="2000" b="1" i="1" dirty="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p:txBody>
      </p:sp>
    </p:spTree>
    <p:extLst>
      <p:ext uri="{BB962C8B-B14F-4D97-AF65-F5344CB8AC3E}">
        <p14:creationId xmlns:p14="http://schemas.microsoft.com/office/powerpoint/2010/main" val="261908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157114" y="888947"/>
            <a:ext cx="1744394" cy="1561516"/>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2461846" y="1814732"/>
            <a:ext cx="7610621" cy="5755422"/>
          </a:xfrm>
          <a:prstGeom prst="rect">
            <a:avLst/>
          </a:prstGeom>
        </p:spPr>
        <p:txBody>
          <a:bodyPr wrap="square">
            <a:spAutoFit/>
          </a:bodyPr>
          <a:lstStyle/>
          <a:p>
            <a:pPr lvl="0" algn="ctr"/>
            <a:endParaRPr lang="es-MX" sz="3200" b="1" dirty="0" smtClean="0">
              <a:solidFill>
                <a:srgbClr val="4472C4">
                  <a:lumMod val="75000"/>
                </a:srgbClr>
              </a:solidFill>
            </a:endParaRPr>
          </a:p>
          <a:p>
            <a:pPr lvl="0" algn="ctr"/>
            <a:endParaRPr lang="es-MX" sz="3200" b="1" dirty="0">
              <a:solidFill>
                <a:srgbClr val="4472C4">
                  <a:lumMod val="75000"/>
                </a:srgbClr>
              </a:solidFill>
            </a:endParaRPr>
          </a:p>
          <a:p>
            <a:pPr lvl="0" algn="ctr"/>
            <a:endParaRPr lang="es-MX" sz="3200" b="1" dirty="0">
              <a:solidFill>
                <a:srgbClr val="4472C4">
                  <a:lumMod val="75000"/>
                </a:srgbClr>
              </a:solidFill>
            </a:endParaRPr>
          </a:p>
          <a:p>
            <a:pPr algn="ctr"/>
            <a:r>
              <a:rPr lang="es-MX" sz="3600" b="1" dirty="0" smtClean="0">
                <a:solidFill>
                  <a:srgbClr val="4472C4">
                    <a:lumMod val="75000"/>
                  </a:srgbClr>
                </a:solidFill>
              </a:rPr>
              <a:t>PLAN OPERATIVO ANUAL </a:t>
            </a:r>
          </a:p>
          <a:p>
            <a:pPr algn="ctr"/>
            <a:r>
              <a:rPr lang="es-MX" sz="3600" b="1" dirty="0" smtClean="0">
                <a:solidFill>
                  <a:srgbClr val="4472C4">
                    <a:lumMod val="75000"/>
                  </a:srgbClr>
                </a:solidFill>
              </a:rPr>
              <a:t>2018</a:t>
            </a:r>
            <a:endParaRPr lang="es-MX" sz="3600" b="1" dirty="0">
              <a:solidFill>
                <a:srgbClr val="4472C4">
                  <a:lumMod val="75000"/>
                </a:srgbClr>
              </a:solidFill>
            </a:endParaRPr>
          </a:p>
          <a:p>
            <a:pPr lvl="0" algn="ct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MX" sz="2000" dirty="0" smtClean="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EC" sz="2000" dirty="0">
              <a:solidFill>
                <a:srgbClr val="4472C4">
                  <a:lumMod val="75000"/>
                </a:srgbClr>
              </a:solidFill>
            </a:endParaRPr>
          </a:p>
          <a:p>
            <a:pPr marL="342900" lvl="0" indent="-342900" algn="just">
              <a:buFont typeface="Arial" panose="020B0604020202020204" pitchFamily="34" charset="0"/>
              <a:buChar char="•"/>
            </a:pPr>
            <a:endParaRPr lang="es-EC" sz="2000" dirty="0" smtClean="0">
              <a:solidFill>
                <a:srgbClr val="4472C4">
                  <a:lumMod val="75000"/>
                </a:srgbClr>
              </a:solidFill>
            </a:endParaRPr>
          </a:p>
          <a:p>
            <a:pPr lvl="0" algn="just"/>
            <a:endParaRPr lang="es-MX" sz="2000" b="1" i="1" dirty="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a:p>
            <a:pPr lvl="0" algn="ctr"/>
            <a:endParaRPr lang="es-MX" sz="2000" b="1" i="1" dirty="0">
              <a:solidFill>
                <a:srgbClr val="4472C4">
                  <a:lumMod val="75000"/>
                </a:srgbClr>
              </a:solidFill>
            </a:endParaRPr>
          </a:p>
          <a:p>
            <a:pPr lvl="0" algn="ctr"/>
            <a:endParaRPr lang="es-MX" sz="2000" b="1" i="1" dirty="0" smtClean="0">
              <a:solidFill>
                <a:srgbClr val="4472C4">
                  <a:lumMod val="75000"/>
                </a:srgbClr>
              </a:solidFill>
            </a:endParaRPr>
          </a:p>
        </p:txBody>
      </p:sp>
    </p:spTree>
    <p:extLst>
      <p:ext uri="{BB962C8B-B14F-4D97-AF65-F5344CB8AC3E}">
        <p14:creationId xmlns:p14="http://schemas.microsoft.com/office/powerpoint/2010/main" val="407745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020344" y="164464"/>
            <a:ext cx="1744394" cy="1561516"/>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561514" y="1827580"/>
            <a:ext cx="8904849" cy="369332"/>
          </a:xfrm>
          <a:prstGeom prst="rect">
            <a:avLst/>
          </a:prstGeom>
          <a:noFill/>
        </p:spPr>
        <p:txBody>
          <a:bodyPr wrap="square" rtlCol="0">
            <a:spAutoFit/>
          </a:bodyPr>
          <a:lstStyle/>
          <a:p>
            <a:pPr algn="ctr"/>
            <a:r>
              <a:rPr lang="es-MX" b="1" dirty="0" smtClean="0">
                <a:solidFill>
                  <a:schemeClr val="accent5">
                    <a:lumMod val="75000"/>
                  </a:schemeClr>
                </a:solidFill>
              </a:rPr>
              <a:t>PRESUPUESTO POA 2018</a:t>
            </a:r>
            <a:endParaRPr lang="es-EC" b="1" dirty="0">
              <a:solidFill>
                <a:schemeClr val="accent5">
                  <a:lumMod val="75000"/>
                </a:schemeClr>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8" t="32465" r="57833" b="11631"/>
          <a:stretch/>
        </p:blipFill>
        <p:spPr bwMode="auto">
          <a:xfrm>
            <a:off x="2793741" y="2196912"/>
            <a:ext cx="6197600" cy="440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40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108189"/>
            <a:ext cx="1744394" cy="1561516"/>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1561514" y="1827580"/>
            <a:ext cx="8904849" cy="369332"/>
          </a:xfrm>
          <a:prstGeom prst="rect">
            <a:avLst/>
          </a:prstGeom>
          <a:noFill/>
        </p:spPr>
        <p:txBody>
          <a:bodyPr wrap="square" rtlCol="0">
            <a:spAutoFit/>
          </a:bodyPr>
          <a:lstStyle/>
          <a:p>
            <a:pPr algn="ctr"/>
            <a:r>
              <a:rPr lang="es-MX" b="1" dirty="0" smtClean="0">
                <a:solidFill>
                  <a:schemeClr val="accent5">
                    <a:lumMod val="75000"/>
                  </a:schemeClr>
                </a:solidFill>
              </a:rPr>
              <a:t>EJECUCIÓN PLAN OPERATIVO ANUAL  2018</a:t>
            </a:r>
            <a:endParaRPr lang="es-EC" b="1" dirty="0">
              <a:solidFill>
                <a:schemeClr val="accent5">
                  <a:lumMod val="75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765601091"/>
              </p:ext>
            </p:extLst>
          </p:nvPr>
        </p:nvGraphicFramePr>
        <p:xfrm>
          <a:off x="2497016" y="2196910"/>
          <a:ext cx="7737231" cy="3781858"/>
        </p:xfrm>
        <a:graphic>
          <a:graphicData uri="http://schemas.openxmlformats.org/drawingml/2006/table">
            <a:tbl>
              <a:tblPr firstRow="1" firstCol="1" bandRow="1">
                <a:tableStyleId>{5C22544A-7EE6-4342-B048-85BDC9FD1C3A}</a:tableStyleId>
              </a:tblPr>
              <a:tblGrid>
                <a:gridCol w="1315105"/>
                <a:gridCol w="4992401"/>
                <a:gridCol w="1429725"/>
              </a:tblGrid>
              <a:tr h="830164">
                <a:tc>
                  <a:txBody>
                    <a:bodyPr/>
                    <a:lstStyle/>
                    <a:p>
                      <a:pPr algn="ctr">
                        <a:lnSpc>
                          <a:spcPct val="115000"/>
                        </a:lnSpc>
                        <a:spcAft>
                          <a:spcPts val="0"/>
                        </a:spcAft>
                      </a:pPr>
                      <a:r>
                        <a:rPr lang="es-EC" sz="1200" dirty="0">
                          <a:effectLst/>
                        </a:rPr>
                        <a:t> </a:t>
                      </a:r>
                      <a:endParaRPr lang="es-EC" sz="1100" dirty="0">
                        <a:effectLst/>
                      </a:endParaRPr>
                    </a:p>
                    <a:p>
                      <a:pPr algn="ctr">
                        <a:lnSpc>
                          <a:spcPct val="115000"/>
                        </a:lnSpc>
                        <a:spcAft>
                          <a:spcPts val="0"/>
                        </a:spcAft>
                      </a:pPr>
                      <a:r>
                        <a:rPr lang="es-EC" sz="1200" dirty="0">
                          <a:effectLst/>
                        </a:rPr>
                        <a:t>ACTIVIDAD</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 </a:t>
                      </a:r>
                      <a:endParaRPr lang="es-EC" sz="1100" dirty="0">
                        <a:effectLst/>
                      </a:endParaRPr>
                    </a:p>
                    <a:p>
                      <a:pPr algn="ctr">
                        <a:lnSpc>
                          <a:spcPct val="115000"/>
                        </a:lnSpc>
                        <a:spcAft>
                          <a:spcPts val="0"/>
                        </a:spcAft>
                      </a:pPr>
                      <a:r>
                        <a:rPr lang="es-EC" sz="1200" dirty="0">
                          <a:effectLst/>
                        </a:rPr>
                        <a:t>NOMBRE DE LA ACTIVIDA</a:t>
                      </a:r>
                      <a:endParaRPr lang="es-EC"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 </a:t>
                      </a:r>
                      <a:endParaRPr lang="es-EC" sz="1100" dirty="0">
                        <a:effectLst/>
                      </a:endParaRPr>
                    </a:p>
                    <a:p>
                      <a:pPr algn="ctr">
                        <a:lnSpc>
                          <a:spcPct val="115000"/>
                        </a:lnSpc>
                        <a:spcAft>
                          <a:spcPts val="0"/>
                        </a:spcAft>
                      </a:pPr>
                      <a:r>
                        <a:rPr lang="es-EC" sz="1200" dirty="0">
                          <a:effectLst/>
                        </a:rPr>
                        <a:t>PORCENTAJE  EJECUCIÓN</a:t>
                      </a:r>
                      <a:endParaRPr lang="es-EC" sz="1100" dirty="0">
                        <a:effectLst/>
                        <a:latin typeface="Calibri"/>
                        <a:ea typeface="Calibri"/>
                        <a:cs typeface="Times New Roman"/>
                      </a:endParaRPr>
                    </a:p>
                  </a:txBody>
                  <a:tcPr marL="68580" marR="68580" marT="0" marB="0"/>
                </a:tc>
              </a:tr>
              <a:tr h="737923">
                <a:tc>
                  <a:txBody>
                    <a:bodyPr/>
                    <a:lstStyle/>
                    <a:p>
                      <a:pPr algn="ctr">
                        <a:lnSpc>
                          <a:spcPct val="115000"/>
                        </a:lnSpc>
                        <a:spcAft>
                          <a:spcPts val="0"/>
                        </a:spcAft>
                      </a:pPr>
                      <a:r>
                        <a:rPr lang="es-EC" sz="1800" dirty="0">
                          <a:effectLst/>
                        </a:rPr>
                        <a:t> </a:t>
                      </a:r>
                      <a:endParaRPr lang="es-EC" sz="1400" dirty="0">
                        <a:effectLst/>
                      </a:endParaRPr>
                    </a:p>
                    <a:p>
                      <a:pPr algn="ctr">
                        <a:lnSpc>
                          <a:spcPct val="115000"/>
                        </a:lnSpc>
                        <a:spcAft>
                          <a:spcPts val="0"/>
                        </a:spcAft>
                      </a:pPr>
                      <a:r>
                        <a:rPr lang="es-EC" sz="1800" dirty="0">
                          <a:effectLst/>
                        </a:rPr>
                        <a:t>001</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effectLst/>
                        </a:rPr>
                        <a:t>Operación y mantenimiento administrativo de las organizaciones deportivas</a:t>
                      </a:r>
                      <a:endParaRPr lang="es-EC"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 </a:t>
                      </a:r>
                      <a:endParaRPr lang="es-EC" sz="1100" dirty="0">
                        <a:effectLst/>
                      </a:endParaRPr>
                    </a:p>
                    <a:p>
                      <a:pPr algn="ctr">
                        <a:lnSpc>
                          <a:spcPct val="115000"/>
                        </a:lnSpc>
                        <a:spcAft>
                          <a:spcPts val="0"/>
                        </a:spcAft>
                      </a:pPr>
                      <a:r>
                        <a:rPr lang="es-EC" sz="1600" dirty="0">
                          <a:effectLst/>
                        </a:rPr>
                        <a:t>92.19%</a:t>
                      </a:r>
                      <a:endParaRPr lang="es-EC" sz="1100" dirty="0">
                        <a:effectLst/>
                        <a:latin typeface="Calibri"/>
                        <a:ea typeface="Calibri"/>
                        <a:cs typeface="Times New Roman"/>
                      </a:endParaRPr>
                    </a:p>
                  </a:txBody>
                  <a:tcPr marL="68580" marR="68580" marT="0" marB="0"/>
                </a:tc>
              </a:tr>
              <a:tr h="737923">
                <a:tc>
                  <a:txBody>
                    <a:bodyPr/>
                    <a:lstStyle/>
                    <a:p>
                      <a:pPr algn="ctr">
                        <a:lnSpc>
                          <a:spcPct val="115000"/>
                        </a:lnSpc>
                        <a:spcAft>
                          <a:spcPts val="0"/>
                        </a:spcAft>
                      </a:pPr>
                      <a:r>
                        <a:rPr lang="es-EC" sz="1800" dirty="0">
                          <a:effectLst/>
                        </a:rPr>
                        <a:t> </a:t>
                      </a:r>
                      <a:endParaRPr lang="es-EC" sz="1400" dirty="0">
                        <a:effectLst/>
                      </a:endParaRPr>
                    </a:p>
                    <a:p>
                      <a:pPr algn="ctr">
                        <a:lnSpc>
                          <a:spcPct val="115000"/>
                        </a:lnSpc>
                        <a:spcAft>
                          <a:spcPts val="0"/>
                        </a:spcAft>
                      </a:pPr>
                      <a:r>
                        <a:rPr lang="es-EC" sz="1800" dirty="0">
                          <a:effectLst/>
                        </a:rPr>
                        <a:t>002</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effectLst/>
                        </a:rPr>
                        <a:t>Operación y mantenimiento de escenarios deportivos</a:t>
                      </a:r>
                      <a:endParaRPr lang="es-EC"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 </a:t>
                      </a:r>
                      <a:endParaRPr lang="es-EC" sz="1100" dirty="0">
                        <a:effectLst/>
                      </a:endParaRPr>
                    </a:p>
                    <a:p>
                      <a:pPr algn="ctr">
                        <a:lnSpc>
                          <a:spcPct val="115000"/>
                        </a:lnSpc>
                        <a:spcAft>
                          <a:spcPts val="0"/>
                        </a:spcAft>
                      </a:pPr>
                      <a:r>
                        <a:rPr lang="es-EC" sz="1600" dirty="0">
                          <a:effectLst/>
                        </a:rPr>
                        <a:t>98.29%</a:t>
                      </a:r>
                      <a:endParaRPr lang="es-EC" sz="1100" dirty="0">
                        <a:effectLst/>
                        <a:latin typeface="Calibri"/>
                        <a:ea typeface="Calibri"/>
                        <a:cs typeface="Times New Roman"/>
                      </a:endParaRPr>
                    </a:p>
                  </a:txBody>
                  <a:tcPr marL="68580" marR="68580" marT="0" marB="0"/>
                </a:tc>
              </a:tr>
              <a:tr h="368962">
                <a:tc>
                  <a:txBody>
                    <a:bodyPr/>
                    <a:lstStyle/>
                    <a:p>
                      <a:pPr algn="ctr">
                        <a:lnSpc>
                          <a:spcPct val="115000"/>
                        </a:lnSpc>
                        <a:spcAft>
                          <a:spcPts val="0"/>
                        </a:spcAft>
                      </a:pPr>
                      <a:r>
                        <a:rPr lang="es-EC" sz="1800" dirty="0">
                          <a:effectLst/>
                        </a:rPr>
                        <a:t>004</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effectLst/>
                        </a:rPr>
                        <a:t>Gastos deportivos generales</a:t>
                      </a:r>
                      <a:endParaRPr lang="es-EC"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99.37%</a:t>
                      </a:r>
                      <a:endParaRPr lang="es-EC" sz="1100" dirty="0">
                        <a:effectLst/>
                        <a:latin typeface="Calibri"/>
                        <a:ea typeface="Calibri"/>
                        <a:cs typeface="Times New Roman"/>
                      </a:endParaRPr>
                    </a:p>
                  </a:txBody>
                  <a:tcPr marL="68580" marR="68580" marT="0" marB="0"/>
                </a:tc>
              </a:tr>
              <a:tr h="368962">
                <a:tc>
                  <a:txBody>
                    <a:bodyPr/>
                    <a:lstStyle/>
                    <a:p>
                      <a:pPr algn="ctr">
                        <a:lnSpc>
                          <a:spcPct val="115000"/>
                        </a:lnSpc>
                        <a:spcAft>
                          <a:spcPts val="0"/>
                        </a:spcAft>
                      </a:pPr>
                      <a:r>
                        <a:rPr lang="es-EC" sz="1800" dirty="0">
                          <a:effectLst/>
                        </a:rPr>
                        <a:t>005</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effectLst/>
                        </a:rPr>
                        <a:t>Concentrado</a:t>
                      </a:r>
                      <a:endParaRPr lang="es-EC"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92.85%</a:t>
                      </a:r>
                      <a:endParaRPr lang="es-EC" sz="1100" dirty="0">
                        <a:effectLst/>
                        <a:latin typeface="Calibri"/>
                        <a:ea typeface="Calibri"/>
                        <a:cs typeface="Times New Roman"/>
                      </a:endParaRPr>
                    </a:p>
                  </a:txBody>
                  <a:tcPr marL="68580" marR="68580" marT="0" marB="0"/>
                </a:tc>
              </a:tr>
              <a:tr h="368962">
                <a:tc>
                  <a:txBody>
                    <a:bodyPr/>
                    <a:lstStyle/>
                    <a:p>
                      <a:pPr algn="ctr">
                        <a:lnSpc>
                          <a:spcPct val="115000"/>
                        </a:lnSpc>
                        <a:spcAft>
                          <a:spcPts val="0"/>
                        </a:spcAft>
                      </a:pPr>
                      <a:r>
                        <a:rPr lang="es-EC" sz="1800" dirty="0">
                          <a:effectLst/>
                        </a:rPr>
                        <a:t>009</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effectLst/>
                        </a:rPr>
                        <a:t>Selectivo</a:t>
                      </a:r>
                      <a:endParaRPr lang="es-EC"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71.57%</a:t>
                      </a:r>
                      <a:endParaRPr lang="es-EC" sz="1100" dirty="0">
                        <a:effectLst/>
                        <a:latin typeface="Calibri"/>
                        <a:ea typeface="Calibri"/>
                        <a:cs typeface="Times New Roman"/>
                      </a:endParaRPr>
                    </a:p>
                  </a:txBody>
                  <a:tcPr marL="68580" marR="68580" marT="0" marB="0"/>
                </a:tc>
              </a:tr>
              <a:tr h="368962">
                <a:tc>
                  <a:txBody>
                    <a:bodyPr/>
                    <a:lstStyle/>
                    <a:p>
                      <a:pPr algn="ctr">
                        <a:lnSpc>
                          <a:spcPct val="115000"/>
                        </a:lnSpc>
                        <a:spcAft>
                          <a:spcPts val="0"/>
                        </a:spcAft>
                      </a:pPr>
                      <a:r>
                        <a:rPr lang="es-EC" sz="1800" dirty="0">
                          <a:effectLst/>
                        </a:rPr>
                        <a:t>010</a:t>
                      </a:r>
                      <a:endParaRPr lang="es-EC" sz="1400" dirty="0">
                        <a:effectLst/>
                        <a:latin typeface="Calibri"/>
                        <a:ea typeface="Calibri"/>
                        <a:cs typeface="Times New Roman"/>
                      </a:endParaRPr>
                    </a:p>
                  </a:txBody>
                  <a:tcPr marL="68580" marR="68580" marT="0" marB="0"/>
                </a:tc>
                <a:tc>
                  <a:txBody>
                    <a:bodyPr/>
                    <a:lstStyle/>
                    <a:p>
                      <a:pPr>
                        <a:lnSpc>
                          <a:spcPct val="115000"/>
                        </a:lnSpc>
                        <a:spcAft>
                          <a:spcPts val="0"/>
                        </a:spcAft>
                      </a:pPr>
                      <a:r>
                        <a:rPr lang="es-EC" sz="1800" dirty="0">
                          <a:effectLst/>
                        </a:rPr>
                        <a:t>Campeonato</a:t>
                      </a:r>
                      <a:endParaRPr lang="es-EC" sz="1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600" dirty="0">
                          <a:effectLst/>
                        </a:rPr>
                        <a:t>78.42%</a:t>
                      </a:r>
                      <a:endParaRPr lang="es-EC" sz="11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2478209" y="6030918"/>
            <a:ext cx="575847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Fuente:</a:t>
            </a:r>
            <a:r>
              <a:rPr kumimoji="0" lang="es-EC" altLang="es-EC"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Cedula Presupuestaria Esigef 2018</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8618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369" t="28778" r="71375" b="45865"/>
          <a:stretch/>
        </p:blipFill>
        <p:spPr bwMode="auto">
          <a:xfrm>
            <a:off x="5274344" y="108189"/>
            <a:ext cx="1744394" cy="1561516"/>
          </a:xfrm>
          <a:prstGeom prst="rect">
            <a:avLst/>
          </a:prstGeom>
          <a:ln>
            <a:no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3773564946"/>
              </p:ext>
            </p:extLst>
          </p:nvPr>
        </p:nvGraphicFramePr>
        <p:xfrm>
          <a:off x="2942492" y="2444587"/>
          <a:ext cx="6729046" cy="2948026"/>
        </p:xfrm>
        <a:graphic>
          <a:graphicData uri="http://schemas.openxmlformats.org/drawingml/2006/table">
            <a:tbl>
              <a:tblPr firstRow="1" firstCol="1" bandRow="1">
                <a:tableStyleId>{5C22544A-7EE6-4342-B048-85BDC9FD1C3A}</a:tableStyleId>
              </a:tblPr>
              <a:tblGrid>
                <a:gridCol w="4078011"/>
                <a:gridCol w="2651035"/>
              </a:tblGrid>
              <a:tr h="1006962">
                <a:tc gridSpan="2">
                  <a:txBody>
                    <a:bodyPr/>
                    <a:lstStyle/>
                    <a:p>
                      <a:pPr algn="ctr">
                        <a:lnSpc>
                          <a:spcPct val="115000"/>
                        </a:lnSpc>
                        <a:spcAft>
                          <a:spcPts val="0"/>
                        </a:spcAft>
                      </a:pPr>
                      <a:endParaRPr lang="es-EC" sz="1600" dirty="0" smtClean="0">
                        <a:effectLst/>
                      </a:endParaRPr>
                    </a:p>
                    <a:p>
                      <a:pPr algn="ctr">
                        <a:lnSpc>
                          <a:spcPct val="115000"/>
                        </a:lnSpc>
                        <a:spcAft>
                          <a:spcPts val="0"/>
                        </a:spcAft>
                      </a:pPr>
                      <a:r>
                        <a:rPr lang="es-EC" sz="1600" dirty="0" smtClean="0">
                          <a:effectLst/>
                        </a:rPr>
                        <a:t>EJECUCIÓN </a:t>
                      </a:r>
                      <a:r>
                        <a:rPr lang="es-EC" sz="1600" dirty="0">
                          <a:effectLst/>
                        </a:rPr>
                        <a:t>ENERO A DICIEMBRE PLAN OPERATIVO ANUAL 2018</a:t>
                      </a:r>
                      <a:endParaRPr lang="es-EC" sz="1200" dirty="0">
                        <a:effectLst/>
                        <a:latin typeface="Calibri"/>
                        <a:ea typeface="Calibri"/>
                        <a:cs typeface="Times New Roman"/>
                      </a:endParaRPr>
                    </a:p>
                  </a:txBody>
                  <a:tcPr marL="68580" marR="68580" marT="0" marB="0"/>
                </a:tc>
                <a:tc hMerge="1">
                  <a:txBody>
                    <a:bodyPr/>
                    <a:lstStyle/>
                    <a:p>
                      <a:endParaRPr lang="es-EC"/>
                    </a:p>
                  </a:txBody>
                  <a:tcPr/>
                </a:tc>
              </a:tr>
              <a:tr h="476329">
                <a:tc>
                  <a:txBody>
                    <a:bodyPr/>
                    <a:lstStyle/>
                    <a:p>
                      <a:pPr>
                        <a:lnSpc>
                          <a:spcPct val="115000"/>
                        </a:lnSpc>
                        <a:spcAft>
                          <a:spcPts val="0"/>
                        </a:spcAft>
                      </a:pPr>
                      <a:r>
                        <a:rPr lang="es-EC" sz="1600" dirty="0">
                          <a:effectLst/>
                        </a:rPr>
                        <a:t>PRESUPUESTADO APROBADO</a:t>
                      </a:r>
                      <a:endParaRPr lang="es-EC" sz="12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  217,061.34</a:t>
                      </a:r>
                      <a:endParaRPr lang="es-EC" sz="1200" dirty="0">
                        <a:effectLst/>
                        <a:latin typeface="Calibri"/>
                        <a:ea typeface="Calibri"/>
                        <a:cs typeface="Times New Roman"/>
                      </a:endParaRPr>
                    </a:p>
                  </a:txBody>
                  <a:tcPr marL="68580" marR="68580" marT="0" marB="0"/>
                </a:tc>
              </a:tr>
              <a:tr h="488245">
                <a:tc>
                  <a:txBody>
                    <a:bodyPr/>
                    <a:lstStyle/>
                    <a:p>
                      <a:pPr>
                        <a:lnSpc>
                          <a:spcPct val="115000"/>
                        </a:lnSpc>
                        <a:spcAft>
                          <a:spcPts val="0"/>
                        </a:spcAft>
                      </a:pPr>
                      <a:r>
                        <a:rPr lang="es-EC" sz="1600" dirty="0">
                          <a:effectLst/>
                        </a:rPr>
                        <a:t>PRESUPUESTO EJECUTADO</a:t>
                      </a:r>
                      <a:endParaRPr lang="es-EC" sz="12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  196,077.94</a:t>
                      </a:r>
                      <a:endParaRPr lang="es-EC" sz="1200" dirty="0">
                        <a:effectLst/>
                        <a:latin typeface="Calibri"/>
                        <a:ea typeface="Calibri"/>
                        <a:cs typeface="Times New Roman"/>
                      </a:endParaRPr>
                    </a:p>
                  </a:txBody>
                  <a:tcPr marL="68580" marR="68580" marT="0" marB="0"/>
                </a:tc>
              </a:tr>
              <a:tr h="488245">
                <a:tc>
                  <a:txBody>
                    <a:bodyPr/>
                    <a:lstStyle/>
                    <a:p>
                      <a:pPr>
                        <a:lnSpc>
                          <a:spcPct val="115000"/>
                        </a:lnSpc>
                        <a:spcAft>
                          <a:spcPts val="0"/>
                        </a:spcAft>
                      </a:pPr>
                      <a:r>
                        <a:rPr lang="es-EC" sz="1600" dirty="0">
                          <a:effectLst/>
                        </a:rPr>
                        <a:t>REMANENTE POA 2018</a:t>
                      </a:r>
                      <a:endParaRPr lang="es-EC" sz="12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    20,983.40</a:t>
                      </a:r>
                      <a:endParaRPr lang="es-EC" sz="1200" dirty="0">
                        <a:effectLst/>
                        <a:latin typeface="Calibri"/>
                        <a:ea typeface="Calibri"/>
                        <a:cs typeface="Times New Roman"/>
                      </a:endParaRPr>
                    </a:p>
                  </a:txBody>
                  <a:tcPr marL="68580" marR="68580" marT="0" marB="0"/>
                </a:tc>
              </a:tr>
              <a:tr h="488245">
                <a:tc>
                  <a:txBody>
                    <a:bodyPr/>
                    <a:lstStyle/>
                    <a:p>
                      <a:pPr>
                        <a:lnSpc>
                          <a:spcPct val="115000"/>
                        </a:lnSpc>
                        <a:spcAft>
                          <a:spcPts val="0"/>
                        </a:spcAft>
                      </a:pPr>
                      <a:r>
                        <a:rPr lang="es-EC" sz="1400" dirty="0">
                          <a:effectLst/>
                        </a:rPr>
                        <a:t>PORCENTAJE CUMPLIMIENTO POA 2018</a:t>
                      </a:r>
                      <a:endParaRPr lang="es-EC" sz="1200" dirty="0">
                        <a:effectLst/>
                        <a:latin typeface="Calibri"/>
                        <a:ea typeface="Calibri"/>
                        <a:cs typeface="Times New Roman"/>
                      </a:endParaRPr>
                    </a:p>
                  </a:txBody>
                  <a:tcPr marL="68580" marR="68580" marT="0" marB="0"/>
                </a:tc>
                <a:tc>
                  <a:txBody>
                    <a:bodyPr/>
                    <a:lstStyle/>
                    <a:p>
                      <a:pPr algn="r">
                        <a:lnSpc>
                          <a:spcPct val="115000"/>
                        </a:lnSpc>
                        <a:spcAft>
                          <a:spcPts val="0"/>
                        </a:spcAft>
                      </a:pPr>
                      <a:r>
                        <a:rPr lang="es-EC" sz="1600" dirty="0">
                          <a:effectLst/>
                        </a:rPr>
                        <a:t>90.33%</a:t>
                      </a:r>
                      <a:endParaRPr lang="es-EC" sz="1200" dirty="0">
                        <a:effectLst/>
                        <a:latin typeface="Calibri"/>
                        <a:ea typeface="Calibri"/>
                        <a:cs typeface="Times New Roman"/>
                      </a:endParaRPr>
                    </a:p>
                  </a:txBody>
                  <a:tcPr marL="68580" marR="68580" marT="0" marB="0"/>
                </a:tc>
              </a:tr>
            </a:tbl>
          </a:graphicData>
        </a:graphic>
      </p:graphicFrame>
      <p:sp>
        <p:nvSpPr>
          <p:cNvPr id="6" name="CuadroTexto 2"/>
          <p:cNvSpPr txBox="1"/>
          <p:nvPr/>
        </p:nvSpPr>
        <p:spPr>
          <a:xfrm>
            <a:off x="1759766" y="1827580"/>
            <a:ext cx="8904849" cy="369332"/>
          </a:xfrm>
          <a:prstGeom prst="rect">
            <a:avLst/>
          </a:prstGeom>
          <a:noFill/>
        </p:spPr>
        <p:txBody>
          <a:bodyPr wrap="square" rtlCol="0">
            <a:spAutoFit/>
          </a:bodyPr>
          <a:lstStyle/>
          <a:p>
            <a:pPr algn="ctr"/>
            <a:r>
              <a:rPr lang="es-MX" b="1" dirty="0" smtClean="0">
                <a:solidFill>
                  <a:schemeClr val="accent5">
                    <a:lumMod val="75000"/>
                  </a:schemeClr>
                </a:solidFill>
              </a:rPr>
              <a:t>EJECUCIÓN PLAN OPERATIVO ANUAL  2018</a:t>
            </a:r>
            <a:endParaRPr lang="es-EC" b="1" dirty="0">
              <a:solidFill>
                <a:schemeClr val="accent5">
                  <a:lumMod val="75000"/>
                </a:schemeClr>
              </a:solidFill>
            </a:endParaRPr>
          </a:p>
        </p:txBody>
      </p:sp>
    </p:spTree>
    <p:extLst>
      <p:ext uri="{BB962C8B-B14F-4D97-AF65-F5344CB8AC3E}">
        <p14:creationId xmlns:p14="http://schemas.microsoft.com/office/powerpoint/2010/main" val="2721072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1302</TotalTime>
  <Words>1182</Words>
  <Application>Microsoft Office PowerPoint</Application>
  <PresentationFormat>Panorámica</PresentationFormat>
  <Paragraphs>235</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Aspectos a considerar PLAN OPERATICO ANUAL 2018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50</cp:revision>
  <dcterms:created xsi:type="dcterms:W3CDTF">2018-05-02T16:22:03Z</dcterms:created>
  <dcterms:modified xsi:type="dcterms:W3CDTF">2019-03-25T16:35:02Z</dcterms:modified>
</cp:coreProperties>
</file>